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61" r:id="rId2"/>
    <p:sldId id="257" r:id="rId3"/>
    <p:sldId id="262" r:id="rId4"/>
    <p:sldId id="265" r:id="rId5"/>
    <p:sldId id="276" r:id="rId6"/>
    <p:sldId id="263" r:id="rId7"/>
    <p:sldId id="264" r:id="rId8"/>
    <p:sldId id="266" r:id="rId9"/>
    <p:sldId id="267" r:id="rId10"/>
    <p:sldId id="289" r:id="rId11"/>
    <p:sldId id="291" r:id="rId12"/>
    <p:sldId id="290" r:id="rId13"/>
    <p:sldId id="273" r:id="rId14"/>
    <p:sldId id="274" r:id="rId15"/>
    <p:sldId id="275" r:id="rId16"/>
    <p:sldId id="268" r:id="rId17"/>
    <p:sldId id="292" r:id="rId18"/>
    <p:sldId id="293" r:id="rId19"/>
    <p:sldId id="277" r:id="rId20"/>
    <p:sldId id="286" r:id="rId21"/>
    <p:sldId id="278" r:id="rId22"/>
    <p:sldId id="279" r:id="rId23"/>
    <p:sldId id="280" r:id="rId24"/>
    <p:sldId id="281" r:id="rId25"/>
    <p:sldId id="282" r:id="rId26"/>
    <p:sldId id="283" r:id="rId27"/>
    <p:sldId id="287" r:id="rId28"/>
    <p:sldId id="288" r:id="rId29"/>
    <p:sldId id="269" r:id="rId30"/>
    <p:sldId id="270" r:id="rId31"/>
    <p:sldId id="271" r:id="rId32"/>
    <p:sldId id="272" r:id="rId33"/>
    <p:sldId id="285" r:id="rId34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4F81BD"/>
    <a:srgbClr val="E46C0A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547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e Tome'" userId="9f4f39f7-aef2-4026-95c2-b021e2178e3f" providerId="ADAL" clId="{733E70AA-5394-4E0F-B271-1CE88ADBB7B4}"/>
    <pc:docChg chg="addSld">
      <pc:chgData name="Simone Tome'" userId="9f4f39f7-aef2-4026-95c2-b021e2178e3f" providerId="ADAL" clId="{733E70AA-5394-4E0F-B271-1CE88ADBB7B4}" dt="2021-07-17T20:20:35.571" v="0" actId="680"/>
      <pc:docMkLst>
        <pc:docMk/>
      </pc:docMkLst>
      <pc:sldChg chg="new">
        <pc:chgData name="Simone Tome'" userId="9f4f39f7-aef2-4026-95c2-b021e2178e3f" providerId="ADAL" clId="{733E70AA-5394-4E0F-B271-1CE88ADBB7B4}" dt="2021-07-17T20:20:35.571" v="0" actId="680"/>
        <pc:sldMkLst>
          <pc:docMk/>
          <pc:sldMk cId="2361312071" sldId="294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22900_polimi_it/Documents/DATI_PP_Projec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22900_polimi_it/Documents/DATI_PP_Projec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22900_polimi_it/Documents/DATI_PP_Projec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22900_polimi_it/Documents/DATI_PP_Projec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22900_polimi_it/Documents/DATI_PP_Projec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-O0</a:t>
            </a:r>
          </a:p>
        </c:rich>
      </c:tx>
      <c:layout>
        <c:manualLayout>
          <c:xMode val="edge"/>
          <c:yMode val="edge"/>
          <c:x val="0.40949300087489071"/>
          <c:y val="1.388888888888888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[DATI_PP_Project.xlsx]Sheet1!$C$31</c:f>
              <c:strCache>
                <c:ptCount val="1"/>
                <c:pt idx="0">
                  <c:v>1 thread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[DATI_PP_Project.xlsx]Sheet1!$A$32:$A$41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[DATI_PP_Project.xlsx]Sheet1!$C$32:$C$41</c:f>
              <c:numCache>
                <c:formatCode>General</c:formatCode>
                <c:ptCount val="10"/>
                <c:pt idx="0">
                  <c:v>109375000</c:v>
                </c:pt>
                <c:pt idx="1">
                  <c:v>229166667</c:v>
                </c:pt>
                <c:pt idx="2">
                  <c:v>445312500</c:v>
                </c:pt>
                <c:pt idx="3">
                  <c:v>906250000</c:v>
                </c:pt>
                <c:pt idx="4">
                  <c:v>1843750000</c:v>
                </c:pt>
                <c:pt idx="5">
                  <c:v>3750000000</c:v>
                </c:pt>
                <c:pt idx="6">
                  <c:v>7640625000</c:v>
                </c:pt>
                <c:pt idx="7">
                  <c:v>15546875000</c:v>
                </c:pt>
                <c:pt idx="8">
                  <c:v>33062500000</c:v>
                </c:pt>
                <c:pt idx="9">
                  <c:v>73281250000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F29-49FF-B86D-861CB57A8ADF}"/>
            </c:ext>
          </c:extLst>
        </c:ser>
        <c:ser>
          <c:idx val="1"/>
          <c:order val="1"/>
          <c:tx>
            <c:strRef>
              <c:f>[DATI_PP_Project.xlsx]Sheet1!$D$31</c:f>
              <c:strCache>
                <c:ptCount val="1"/>
                <c:pt idx="0">
                  <c:v>2 threads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[DATI_PP_Project.xlsx]Sheet1!$A$32:$A$41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[DATI_PP_Project.xlsx]Sheet1!$D$32:$D$41</c:f>
              <c:numCache>
                <c:formatCode>General</c:formatCode>
                <c:ptCount val="10"/>
                <c:pt idx="0">
                  <c:v>61079545</c:v>
                </c:pt>
                <c:pt idx="1">
                  <c:v>125000000</c:v>
                </c:pt>
                <c:pt idx="2">
                  <c:v>239583333</c:v>
                </c:pt>
                <c:pt idx="3">
                  <c:v>507812500</c:v>
                </c:pt>
                <c:pt idx="4">
                  <c:v>1000000000</c:v>
                </c:pt>
                <c:pt idx="5">
                  <c:v>2125000000</c:v>
                </c:pt>
                <c:pt idx="6">
                  <c:v>4187500000</c:v>
                </c:pt>
                <c:pt idx="7">
                  <c:v>8875000000</c:v>
                </c:pt>
                <c:pt idx="8">
                  <c:v>18718750000</c:v>
                </c:pt>
                <c:pt idx="9">
                  <c:v>41218750000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F29-49FF-B86D-861CB57A8ADF}"/>
            </c:ext>
          </c:extLst>
        </c:ser>
        <c:ser>
          <c:idx val="2"/>
          <c:order val="2"/>
          <c:tx>
            <c:strRef>
              <c:f>[DATI_PP_Project.xlsx]Sheet1!$E$31</c:f>
              <c:strCache>
                <c:ptCount val="1"/>
                <c:pt idx="0">
                  <c:v>4 threads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[DATI_PP_Project.xlsx]Sheet1!$A$32:$A$41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[DATI_PP_Project.xlsx]Sheet1!$E$32:$E$41</c:f>
              <c:numCache>
                <c:formatCode>General</c:formatCode>
                <c:ptCount val="10"/>
                <c:pt idx="0">
                  <c:v>36458333</c:v>
                </c:pt>
                <c:pt idx="1">
                  <c:v>76388889</c:v>
                </c:pt>
                <c:pt idx="2">
                  <c:v>152343750</c:v>
                </c:pt>
                <c:pt idx="3">
                  <c:v>289062500</c:v>
                </c:pt>
                <c:pt idx="4">
                  <c:v>640625000</c:v>
                </c:pt>
                <c:pt idx="5">
                  <c:v>1281250000</c:v>
                </c:pt>
                <c:pt idx="6">
                  <c:v>2609375000</c:v>
                </c:pt>
                <c:pt idx="7">
                  <c:v>5750000000</c:v>
                </c:pt>
                <c:pt idx="8">
                  <c:v>12484375000</c:v>
                </c:pt>
                <c:pt idx="9">
                  <c:v>27265625000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F29-49FF-B86D-861CB57A8ADF}"/>
            </c:ext>
          </c:extLst>
        </c:ser>
        <c:ser>
          <c:idx val="3"/>
          <c:order val="3"/>
          <c:tx>
            <c:strRef>
              <c:f>[DATI_PP_Project.xlsx]Sheet1!$F$31</c:f>
              <c:strCache>
                <c:ptCount val="1"/>
                <c:pt idx="0">
                  <c:v>8 threads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[DATI_PP_Project.xlsx]Sheet1!$A$32:$A$41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[DATI_PP_Project.xlsx]Sheet1!$F$32:$F$41</c:f>
              <c:numCache>
                <c:formatCode>General</c:formatCode>
                <c:ptCount val="10"/>
                <c:pt idx="0">
                  <c:v>31250000</c:v>
                </c:pt>
                <c:pt idx="1">
                  <c:v>56818182</c:v>
                </c:pt>
                <c:pt idx="2">
                  <c:v>122395833</c:v>
                </c:pt>
                <c:pt idx="3">
                  <c:v>213541667</c:v>
                </c:pt>
                <c:pt idx="4">
                  <c:v>437500000</c:v>
                </c:pt>
                <c:pt idx="5">
                  <c:v>906250000</c:v>
                </c:pt>
                <c:pt idx="6">
                  <c:v>1953125000</c:v>
                </c:pt>
                <c:pt idx="7">
                  <c:v>3906250000</c:v>
                </c:pt>
                <c:pt idx="8">
                  <c:v>8640625000</c:v>
                </c:pt>
                <c:pt idx="9">
                  <c:v>17609375000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BF29-49FF-B86D-861CB57A8ADF}"/>
            </c:ext>
          </c:extLst>
        </c:ser>
        <c:ser>
          <c:idx val="4"/>
          <c:order val="4"/>
          <c:tx>
            <c:strRef>
              <c:f>[DATI_PP_Project.xlsx]Sheet1!$G$31</c:f>
              <c:strCache>
                <c:ptCount val="1"/>
                <c:pt idx="0">
                  <c:v>16 threads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[DATI_PP_Project.xlsx]Sheet1!$A$32:$A$41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[DATI_PP_Project.xlsx]Sheet1!$G$32:$G$41</c:f>
              <c:numCache>
                <c:formatCode>General</c:formatCode>
                <c:ptCount val="10"/>
                <c:pt idx="0">
                  <c:v>46875000</c:v>
                </c:pt>
                <c:pt idx="1">
                  <c:v>74776786</c:v>
                </c:pt>
                <c:pt idx="2">
                  <c:v>175000000</c:v>
                </c:pt>
                <c:pt idx="3">
                  <c:v>291666667</c:v>
                </c:pt>
                <c:pt idx="4">
                  <c:v>500000000</c:v>
                </c:pt>
                <c:pt idx="5">
                  <c:v>1171875000</c:v>
                </c:pt>
                <c:pt idx="6">
                  <c:v>2468750000</c:v>
                </c:pt>
                <c:pt idx="7">
                  <c:v>5062500000</c:v>
                </c:pt>
                <c:pt idx="8">
                  <c:v>10234375000</c:v>
                </c:pt>
                <c:pt idx="9">
                  <c:v>20359375000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BF29-49FF-B86D-861CB57A8A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22464815"/>
        <c:axId val="422464399"/>
      </c:scatterChart>
      <c:valAx>
        <c:axId val="42246481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464399"/>
        <c:crosses val="autoZero"/>
        <c:crossBetween val="midCat"/>
      </c:valAx>
      <c:valAx>
        <c:axId val="4224643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464815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O1</a:t>
            </a:r>
          </a:p>
        </c:rich>
      </c:tx>
      <c:layout>
        <c:manualLayout>
          <c:xMode val="edge"/>
          <c:yMode val="edge"/>
          <c:x val="0.40949300087489071"/>
          <c:y val="1.388888888888888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[DATI_PP_Project.xlsx]Sheet1!$C$31</c:f>
              <c:strCache>
                <c:ptCount val="1"/>
                <c:pt idx="0">
                  <c:v>1 thread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[DATI_PP_Project.xlsx]Sheet1!$A$70:$A$79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[DATI_PP_Project.xlsx]Sheet1!$C$70:$C$79</c:f>
              <c:numCache>
                <c:formatCode>General</c:formatCode>
                <c:ptCount val="10"/>
                <c:pt idx="0">
                  <c:v>20507813</c:v>
                </c:pt>
                <c:pt idx="1">
                  <c:v>41360294</c:v>
                </c:pt>
                <c:pt idx="2">
                  <c:v>88541667</c:v>
                </c:pt>
                <c:pt idx="3">
                  <c:v>197916667</c:v>
                </c:pt>
                <c:pt idx="4">
                  <c:v>453125000</c:v>
                </c:pt>
                <c:pt idx="5">
                  <c:v>1000000000</c:v>
                </c:pt>
                <c:pt idx="6">
                  <c:v>2062500000</c:v>
                </c:pt>
                <c:pt idx="7">
                  <c:v>4484375000</c:v>
                </c:pt>
                <c:pt idx="8">
                  <c:v>10968750000</c:v>
                </c:pt>
                <c:pt idx="9">
                  <c:v>28156250000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F9-4710-9DC7-F01AEBB3A9E8}"/>
            </c:ext>
          </c:extLst>
        </c:ser>
        <c:ser>
          <c:idx val="1"/>
          <c:order val="1"/>
          <c:tx>
            <c:strRef>
              <c:f>[DATI_PP_Project.xlsx]Sheet1!$D$31</c:f>
              <c:strCache>
                <c:ptCount val="1"/>
                <c:pt idx="0">
                  <c:v>2 threads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[DATI_PP_Project.xlsx]Sheet1!$A$70:$A$79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[DATI_PP_Project.xlsx]Sheet1!$D$70:$D$79</c:f>
              <c:numCache>
                <c:formatCode>General</c:formatCode>
                <c:ptCount val="10"/>
                <c:pt idx="0">
                  <c:v>14687500</c:v>
                </c:pt>
                <c:pt idx="1">
                  <c:v>27644231</c:v>
                </c:pt>
                <c:pt idx="2">
                  <c:v>61079545</c:v>
                </c:pt>
                <c:pt idx="3">
                  <c:v>138020833</c:v>
                </c:pt>
                <c:pt idx="4">
                  <c:v>281250000</c:v>
                </c:pt>
                <c:pt idx="5">
                  <c:v>609375000</c:v>
                </c:pt>
                <c:pt idx="6">
                  <c:v>1359375000</c:v>
                </c:pt>
                <c:pt idx="7">
                  <c:v>2812500000</c:v>
                </c:pt>
                <c:pt idx="8">
                  <c:v>6875000000</c:v>
                </c:pt>
                <c:pt idx="9">
                  <c:v>16687500000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2F9-4710-9DC7-F01AEBB3A9E8}"/>
            </c:ext>
          </c:extLst>
        </c:ser>
        <c:ser>
          <c:idx val="2"/>
          <c:order val="2"/>
          <c:tx>
            <c:strRef>
              <c:f>[DATI_PP_Project.xlsx]Sheet1!$E$31</c:f>
              <c:strCache>
                <c:ptCount val="1"/>
                <c:pt idx="0">
                  <c:v>4 threads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[DATI_PP_Project.xlsx]Sheet1!$A$70:$A$79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[DATI_PP_Project.xlsx]Sheet1!$E$70:$E$79</c:f>
              <c:numCache>
                <c:formatCode>General</c:formatCode>
                <c:ptCount val="10"/>
                <c:pt idx="0">
                  <c:v>11230469</c:v>
                </c:pt>
                <c:pt idx="1">
                  <c:v>20220588</c:v>
                </c:pt>
                <c:pt idx="2">
                  <c:v>44117647</c:v>
                </c:pt>
                <c:pt idx="3">
                  <c:v>102678571</c:v>
                </c:pt>
                <c:pt idx="4">
                  <c:v>171875000</c:v>
                </c:pt>
                <c:pt idx="5">
                  <c:v>406250000</c:v>
                </c:pt>
                <c:pt idx="6">
                  <c:v>890625000</c:v>
                </c:pt>
                <c:pt idx="7">
                  <c:v>2015625000</c:v>
                </c:pt>
                <c:pt idx="8">
                  <c:v>4843750000</c:v>
                </c:pt>
                <c:pt idx="9">
                  <c:v>12578125000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02F9-4710-9DC7-F01AEBB3A9E8}"/>
            </c:ext>
          </c:extLst>
        </c:ser>
        <c:ser>
          <c:idx val="3"/>
          <c:order val="3"/>
          <c:tx>
            <c:strRef>
              <c:f>[DATI_PP_Project.xlsx]Sheet1!$F$31</c:f>
              <c:strCache>
                <c:ptCount val="1"/>
                <c:pt idx="0">
                  <c:v>8 threads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[DATI_PP_Project.xlsx]Sheet1!$A$70:$A$79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[DATI_PP_Project.xlsx]Sheet1!$F$70:$F$79</c:f>
              <c:numCache>
                <c:formatCode>General</c:formatCode>
                <c:ptCount val="10"/>
                <c:pt idx="0">
                  <c:v>10602679</c:v>
                </c:pt>
                <c:pt idx="1">
                  <c:v>21484375</c:v>
                </c:pt>
                <c:pt idx="2">
                  <c:v>46875000</c:v>
                </c:pt>
                <c:pt idx="3">
                  <c:v>84821429</c:v>
                </c:pt>
                <c:pt idx="4">
                  <c:v>171875000</c:v>
                </c:pt>
                <c:pt idx="5">
                  <c:v>367187500</c:v>
                </c:pt>
                <c:pt idx="6">
                  <c:v>812500000</c:v>
                </c:pt>
                <c:pt idx="7">
                  <c:v>1812500000</c:v>
                </c:pt>
                <c:pt idx="8">
                  <c:v>4859375000</c:v>
                </c:pt>
                <c:pt idx="9">
                  <c:v>11671875000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02F9-4710-9DC7-F01AEBB3A9E8}"/>
            </c:ext>
          </c:extLst>
        </c:ser>
        <c:ser>
          <c:idx val="4"/>
          <c:order val="4"/>
          <c:tx>
            <c:strRef>
              <c:f>[DATI_PP_Project.xlsx]Sheet1!$G$31</c:f>
              <c:strCache>
                <c:ptCount val="1"/>
                <c:pt idx="0">
                  <c:v>16 threads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[DATI_PP_Project.xlsx]Sheet1!$A$70:$A$79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[DATI_PP_Project.xlsx]Sheet1!$G$70:$G$79</c:f>
              <c:numCache>
                <c:formatCode>General</c:formatCode>
                <c:ptCount val="10"/>
                <c:pt idx="0">
                  <c:v>24784483</c:v>
                </c:pt>
                <c:pt idx="1">
                  <c:v>57812500</c:v>
                </c:pt>
                <c:pt idx="2">
                  <c:v>104687500</c:v>
                </c:pt>
                <c:pt idx="3">
                  <c:v>207031250</c:v>
                </c:pt>
                <c:pt idx="4">
                  <c:v>398437500</c:v>
                </c:pt>
                <c:pt idx="5">
                  <c:v>718750000</c:v>
                </c:pt>
                <c:pt idx="6">
                  <c:v>1875000000</c:v>
                </c:pt>
                <c:pt idx="7">
                  <c:v>3687500000</c:v>
                </c:pt>
                <c:pt idx="8">
                  <c:v>8062500000</c:v>
                </c:pt>
                <c:pt idx="9">
                  <c:v>17187500000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02F9-4710-9DC7-F01AEBB3A9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22464815"/>
        <c:axId val="422464399"/>
      </c:scatterChart>
      <c:valAx>
        <c:axId val="42246481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464399"/>
        <c:crosses val="autoZero"/>
        <c:crossBetween val="midCat"/>
      </c:valAx>
      <c:valAx>
        <c:axId val="4224643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464815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O2</a:t>
            </a:r>
          </a:p>
        </c:rich>
      </c:tx>
      <c:layout>
        <c:manualLayout>
          <c:xMode val="edge"/>
          <c:yMode val="edge"/>
          <c:x val="0.40949300087489071"/>
          <c:y val="1.388888888888888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[DATI_PP_Project.xlsx]Sheet1!$C$31</c:f>
              <c:strCache>
                <c:ptCount val="1"/>
                <c:pt idx="0">
                  <c:v>1 thread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[DATI_PP_Project.xlsx]Sheet1!$A$49:$A$58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[DATI_PP_Project.xlsx]Sheet1!$C$49:$C$58</c:f>
              <c:numCache>
                <c:formatCode>General</c:formatCode>
                <c:ptCount val="10"/>
                <c:pt idx="0">
                  <c:v>17736486</c:v>
                </c:pt>
                <c:pt idx="1">
                  <c:v>36184211</c:v>
                </c:pt>
                <c:pt idx="2">
                  <c:v>87053571</c:v>
                </c:pt>
                <c:pt idx="3">
                  <c:v>203125000</c:v>
                </c:pt>
                <c:pt idx="4">
                  <c:v>562500000</c:v>
                </c:pt>
                <c:pt idx="5">
                  <c:v>1109375000</c:v>
                </c:pt>
                <c:pt idx="6">
                  <c:v>2312500000</c:v>
                </c:pt>
                <c:pt idx="7">
                  <c:v>4718750000</c:v>
                </c:pt>
                <c:pt idx="8">
                  <c:v>11250000000</c:v>
                </c:pt>
                <c:pt idx="9">
                  <c:v>30015625000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132-4E7B-92DE-E09B94BC50AE}"/>
            </c:ext>
          </c:extLst>
        </c:ser>
        <c:ser>
          <c:idx val="1"/>
          <c:order val="1"/>
          <c:tx>
            <c:strRef>
              <c:f>[DATI_PP_Project.xlsx]Sheet1!$D$31</c:f>
              <c:strCache>
                <c:ptCount val="1"/>
                <c:pt idx="0">
                  <c:v>2 threads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[DATI_PP_Project.xlsx]Sheet1!$A$49:$A$58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[DATI_PP_Project.xlsx]Sheet1!$D$49:$D$58</c:f>
              <c:numCache>
                <c:formatCode>General</c:formatCode>
                <c:ptCount val="10"/>
                <c:pt idx="0">
                  <c:v>14062500</c:v>
                </c:pt>
                <c:pt idx="1">
                  <c:v>26875000</c:v>
                </c:pt>
                <c:pt idx="2">
                  <c:v>53977273</c:v>
                </c:pt>
                <c:pt idx="3">
                  <c:v>128125000</c:v>
                </c:pt>
                <c:pt idx="4">
                  <c:v>335937500</c:v>
                </c:pt>
                <c:pt idx="5">
                  <c:v>625000000</c:v>
                </c:pt>
                <c:pt idx="6">
                  <c:v>1546875000</c:v>
                </c:pt>
                <c:pt idx="7">
                  <c:v>3375000000</c:v>
                </c:pt>
                <c:pt idx="8">
                  <c:v>7359375000</c:v>
                </c:pt>
                <c:pt idx="9">
                  <c:v>22390625000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132-4E7B-92DE-E09B94BC50AE}"/>
            </c:ext>
          </c:extLst>
        </c:ser>
        <c:ser>
          <c:idx val="2"/>
          <c:order val="2"/>
          <c:tx>
            <c:strRef>
              <c:f>[DATI_PP_Project.xlsx]Sheet1!$E$31</c:f>
              <c:strCache>
                <c:ptCount val="1"/>
                <c:pt idx="0">
                  <c:v>4 threads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[DATI_PP_Project.xlsx]Sheet1!$A$49:$A$58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[DATI_PP_Project.xlsx]Sheet1!$E$49:$E$58</c:f>
              <c:numCache>
                <c:formatCode>General</c:formatCode>
                <c:ptCount val="10"/>
                <c:pt idx="0">
                  <c:v>11230469</c:v>
                </c:pt>
                <c:pt idx="1">
                  <c:v>21599265</c:v>
                </c:pt>
                <c:pt idx="2">
                  <c:v>44117647</c:v>
                </c:pt>
                <c:pt idx="3">
                  <c:v>91145833</c:v>
                </c:pt>
                <c:pt idx="4">
                  <c:v>177083333</c:v>
                </c:pt>
                <c:pt idx="5">
                  <c:v>398437500</c:v>
                </c:pt>
                <c:pt idx="6">
                  <c:v>921875000</c:v>
                </c:pt>
                <c:pt idx="7">
                  <c:v>2046875000</c:v>
                </c:pt>
                <c:pt idx="8">
                  <c:v>4984375000</c:v>
                </c:pt>
                <c:pt idx="9">
                  <c:v>13375000000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0132-4E7B-92DE-E09B94BC50AE}"/>
            </c:ext>
          </c:extLst>
        </c:ser>
        <c:ser>
          <c:idx val="3"/>
          <c:order val="3"/>
          <c:tx>
            <c:strRef>
              <c:f>[DATI_PP_Project.xlsx]Sheet1!$F$31</c:f>
              <c:strCache>
                <c:ptCount val="1"/>
                <c:pt idx="0">
                  <c:v>8 threads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[DATI_PP_Project.xlsx]Sheet1!$A$49:$A$58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[DATI_PP_Project.xlsx]Sheet1!$F$49:$F$58</c:f>
              <c:numCache>
                <c:formatCode>General</c:formatCode>
                <c:ptCount val="10"/>
                <c:pt idx="0">
                  <c:v>15997024</c:v>
                </c:pt>
                <c:pt idx="1">
                  <c:v>23437500</c:v>
                </c:pt>
                <c:pt idx="2">
                  <c:v>45833333</c:v>
                </c:pt>
                <c:pt idx="3">
                  <c:v>93750000</c:v>
                </c:pt>
                <c:pt idx="4">
                  <c:v>171875000</c:v>
                </c:pt>
                <c:pt idx="5">
                  <c:v>382812500</c:v>
                </c:pt>
                <c:pt idx="6">
                  <c:v>875000000</c:v>
                </c:pt>
                <c:pt idx="7">
                  <c:v>1984375000</c:v>
                </c:pt>
                <c:pt idx="8">
                  <c:v>4890625000</c:v>
                </c:pt>
                <c:pt idx="9">
                  <c:v>13265625000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0132-4E7B-92DE-E09B94BC50AE}"/>
            </c:ext>
          </c:extLst>
        </c:ser>
        <c:ser>
          <c:idx val="4"/>
          <c:order val="4"/>
          <c:tx>
            <c:strRef>
              <c:f>[DATI_PP_Project.xlsx]Sheet1!$G$31</c:f>
              <c:strCache>
                <c:ptCount val="1"/>
                <c:pt idx="0">
                  <c:v>16 threads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[DATI_PP_Project.xlsx]Sheet1!$A$49:$A$58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[DATI_PP_Project.xlsx]Sheet1!$G$49:$G$58</c:f>
              <c:numCache>
                <c:formatCode>General</c:formatCode>
                <c:ptCount val="10"/>
                <c:pt idx="0">
                  <c:v>21739130</c:v>
                </c:pt>
                <c:pt idx="1">
                  <c:v>58894231</c:v>
                </c:pt>
                <c:pt idx="2">
                  <c:v>95486111</c:v>
                </c:pt>
                <c:pt idx="3">
                  <c:v>244791667</c:v>
                </c:pt>
                <c:pt idx="4">
                  <c:v>406250000</c:v>
                </c:pt>
                <c:pt idx="5">
                  <c:v>781250000</c:v>
                </c:pt>
                <c:pt idx="6">
                  <c:v>1968750000</c:v>
                </c:pt>
                <c:pt idx="7">
                  <c:v>3968750000</c:v>
                </c:pt>
                <c:pt idx="8">
                  <c:v>8250000000</c:v>
                </c:pt>
                <c:pt idx="9">
                  <c:v>17937500000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0132-4E7B-92DE-E09B94BC50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22464815"/>
        <c:axId val="422464399"/>
      </c:scatterChart>
      <c:valAx>
        <c:axId val="42246481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464399"/>
        <c:crosses val="autoZero"/>
        <c:crossBetween val="midCat"/>
      </c:valAx>
      <c:valAx>
        <c:axId val="4224643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464815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O3</a:t>
            </a:r>
          </a:p>
        </c:rich>
      </c:tx>
      <c:layout>
        <c:manualLayout>
          <c:xMode val="edge"/>
          <c:yMode val="edge"/>
          <c:x val="0.40949300087489071"/>
          <c:y val="1.388888888888888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Sheet1!$C$31</c:f>
              <c:strCache>
                <c:ptCount val="1"/>
                <c:pt idx="0">
                  <c:v>1 thread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Sheet1!$A$93:$A$102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Sheet1!$C$93:$C$102</c:f>
              <c:numCache>
                <c:formatCode>General</c:formatCode>
                <c:ptCount val="10"/>
                <c:pt idx="0">
                  <c:v>16768293</c:v>
                </c:pt>
                <c:pt idx="1">
                  <c:v>32738095</c:v>
                </c:pt>
                <c:pt idx="2">
                  <c:v>78125000</c:v>
                </c:pt>
                <c:pt idx="3">
                  <c:v>179687500</c:v>
                </c:pt>
                <c:pt idx="4">
                  <c:v>414062500</c:v>
                </c:pt>
                <c:pt idx="5">
                  <c:v>890625000</c:v>
                </c:pt>
                <c:pt idx="6">
                  <c:v>1843750000</c:v>
                </c:pt>
                <c:pt idx="7">
                  <c:v>4109375000</c:v>
                </c:pt>
                <c:pt idx="8">
                  <c:v>10515625000</c:v>
                </c:pt>
                <c:pt idx="9">
                  <c:v>29953125000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B45-408B-8788-31365CFA53A3}"/>
            </c:ext>
          </c:extLst>
        </c:ser>
        <c:ser>
          <c:idx val="1"/>
          <c:order val="1"/>
          <c:tx>
            <c:strRef>
              <c:f>Sheet1!$D$31</c:f>
              <c:strCache>
                <c:ptCount val="1"/>
                <c:pt idx="0">
                  <c:v>2 threads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Sheet1!$A$93:$A$102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Sheet1!$D$93:$D$102</c:f>
              <c:numCache>
                <c:formatCode>General</c:formatCode>
                <c:ptCount val="10"/>
                <c:pt idx="0">
                  <c:v>13125000</c:v>
                </c:pt>
                <c:pt idx="1">
                  <c:v>24038462</c:v>
                </c:pt>
                <c:pt idx="2">
                  <c:v>62500000</c:v>
                </c:pt>
                <c:pt idx="3">
                  <c:v>122395833</c:v>
                </c:pt>
                <c:pt idx="4">
                  <c:v>265625000</c:v>
                </c:pt>
                <c:pt idx="5">
                  <c:v>562500000</c:v>
                </c:pt>
                <c:pt idx="6">
                  <c:v>1343750000</c:v>
                </c:pt>
                <c:pt idx="7">
                  <c:v>3140625000</c:v>
                </c:pt>
                <c:pt idx="8">
                  <c:v>8312500000</c:v>
                </c:pt>
                <c:pt idx="9">
                  <c:v>18578125000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B45-408B-8788-31365CFA53A3}"/>
            </c:ext>
          </c:extLst>
        </c:ser>
        <c:ser>
          <c:idx val="2"/>
          <c:order val="2"/>
          <c:tx>
            <c:strRef>
              <c:f>Sheet1!$E$31</c:f>
              <c:strCache>
                <c:ptCount val="1"/>
                <c:pt idx="0">
                  <c:v>4 threads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Sheet1!$A$93:$A$102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Sheet1!$E$93:$E$102</c:f>
              <c:numCache>
                <c:formatCode>General</c:formatCode>
                <c:ptCount val="10"/>
                <c:pt idx="0">
                  <c:v>10602679</c:v>
                </c:pt>
                <c:pt idx="1">
                  <c:v>20019531</c:v>
                </c:pt>
                <c:pt idx="2">
                  <c:v>43945312</c:v>
                </c:pt>
                <c:pt idx="3">
                  <c:v>86805556</c:v>
                </c:pt>
                <c:pt idx="4">
                  <c:v>171875000</c:v>
                </c:pt>
                <c:pt idx="5">
                  <c:v>390625000</c:v>
                </c:pt>
                <c:pt idx="6">
                  <c:v>828125000</c:v>
                </c:pt>
                <c:pt idx="7">
                  <c:v>2125000000</c:v>
                </c:pt>
                <c:pt idx="8">
                  <c:v>4671875000</c:v>
                </c:pt>
                <c:pt idx="9">
                  <c:v>13984375000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B45-408B-8788-31365CFA53A3}"/>
            </c:ext>
          </c:extLst>
        </c:ser>
        <c:ser>
          <c:idx val="3"/>
          <c:order val="3"/>
          <c:tx>
            <c:strRef>
              <c:f>Sheet1!$F$31</c:f>
              <c:strCache>
                <c:ptCount val="1"/>
                <c:pt idx="0">
                  <c:v>8 threads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Sheet1!$A$93:$A$102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Sheet1!$F$93:$F$102</c:f>
              <c:numCache>
                <c:formatCode>General</c:formatCode>
                <c:ptCount val="10"/>
                <c:pt idx="0">
                  <c:v>10833333</c:v>
                </c:pt>
                <c:pt idx="1">
                  <c:v>22949219</c:v>
                </c:pt>
                <c:pt idx="2">
                  <c:v>46875000</c:v>
                </c:pt>
                <c:pt idx="3">
                  <c:v>87053571</c:v>
                </c:pt>
                <c:pt idx="4">
                  <c:v>171875000</c:v>
                </c:pt>
                <c:pt idx="5">
                  <c:v>343750000</c:v>
                </c:pt>
                <c:pt idx="6">
                  <c:v>859375000</c:v>
                </c:pt>
                <c:pt idx="7">
                  <c:v>1890625000</c:v>
                </c:pt>
                <c:pt idx="8">
                  <c:v>5031250000</c:v>
                </c:pt>
                <c:pt idx="9">
                  <c:v>12750000000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B45-408B-8788-31365CFA53A3}"/>
            </c:ext>
          </c:extLst>
        </c:ser>
        <c:ser>
          <c:idx val="4"/>
          <c:order val="4"/>
          <c:tx>
            <c:strRef>
              <c:f>Sheet1!$G$31</c:f>
              <c:strCache>
                <c:ptCount val="1"/>
                <c:pt idx="0">
                  <c:v>16 threads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Sheet1!$A$93:$A$102</c:f>
              <c:numCache>
                <c:formatCode>General</c:formatCode>
                <c:ptCount val="10"/>
                <c:pt idx="0">
                  <c:v>262144</c:v>
                </c:pt>
                <c:pt idx="1">
                  <c:v>524288</c:v>
                </c:pt>
                <c:pt idx="2">
                  <c:v>1048576</c:v>
                </c:pt>
                <c:pt idx="3">
                  <c:v>2097152</c:v>
                </c:pt>
                <c:pt idx="4">
                  <c:v>4194304</c:v>
                </c:pt>
                <c:pt idx="5">
                  <c:v>8388608</c:v>
                </c:pt>
                <c:pt idx="6">
                  <c:v>16777216</c:v>
                </c:pt>
                <c:pt idx="7">
                  <c:v>33554432</c:v>
                </c:pt>
                <c:pt idx="8">
                  <c:v>67108864</c:v>
                </c:pt>
                <c:pt idx="9">
                  <c:v>134217728</c:v>
                </c:pt>
              </c:numCache>
            </c:numRef>
          </c:xVal>
          <c:yVal>
            <c:numRef>
              <c:f>Sheet1!$G$93:$G$102</c:f>
              <c:numCache>
                <c:formatCode>General</c:formatCode>
                <c:ptCount val="10"/>
                <c:pt idx="0">
                  <c:v>21484375</c:v>
                </c:pt>
                <c:pt idx="1">
                  <c:v>54687500</c:v>
                </c:pt>
                <c:pt idx="2">
                  <c:v>106534091</c:v>
                </c:pt>
                <c:pt idx="3">
                  <c:v>177083333</c:v>
                </c:pt>
                <c:pt idx="4">
                  <c:v>335937500</c:v>
                </c:pt>
                <c:pt idx="5">
                  <c:v>906250000</c:v>
                </c:pt>
                <c:pt idx="6">
                  <c:v>1562500000</c:v>
                </c:pt>
                <c:pt idx="7">
                  <c:v>3859375000</c:v>
                </c:pt>
                <c:pt idx="8">
                  <c:v>7750000000</c:v>
                </c:pt>
                <c:pt idx="9">
                  <c:v>15906250000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7B45-408B-8788-31365CFA53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22464815"/>
        <c:axId val="422464399"/>
      </c:scatterChart>
      <c:valAx>
        <c:axId val="42246481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464399"/>
        <c:crosses val="autoZero"/>
        <c:crossBetween val="midCat"/>
      </c:valAx>
      <c:valAx>
        <c:axId val="4224643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464815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Memory usage (KB)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4112156482394321E-2"/>
          <c:y val="0.1138485804416404"/>
          <c:w val="0.85918965908162948"/>
          <c:h val="0.74292332149333073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KB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xVal>
            <c:numRef>
              <c:f>Sheet1!$A$4:$A$14</c:f>
              <c:numCache>
                <c:formatCode>General</c:formatCode>
                <c:ptCount val="11"/>
                <c:pt idx="0">
                  <c:v>100</c:v>
                </c:pt>
                <c:pt idx="1">
                  <c:v>500</c:v>
                </c:pt>
                <c:pt idx="2">
                  <c:v>1000</c:v>
                </c:pt>
                <c:pt idx="3">
                  <c:v>5000</c:v>
                </c:pt>
                <c:pt idx="4">
                  <c:v>10000</c:v>
                </c:pt>
                <c:pt idx="5">
                  <c:v>50000</c:v>
                </c:pt>
                <c:pt idx="6">
                  <c:v>100000</c:v>
                </c:pt>
                <c:pt idx="7">
                  <c:v>500000</c:v>
                </c:pt>
                <c:pt idx="8">
                  <c:v>1000000</c:v>
                </c:pt>
                <c:pt idx="9">
                  <c:v>5000000</c:v>
                </c:pt>
                <c:pt idx="10">
                  <c:v>10000000</c:v>
                </c:pt>
              </c:numCache>
            </c:numRef>
          </c:xVal>
          <c:yVal>
            <c:numRef>
              <c:f>Sheet1!$B$4:$B$14</c:f>
              <c:numCache>
                <c:formatCode>General</c:formatCode>
                <c:ptCount val="11"/>
                <c:pt idx="0">
                  <c:v>116</c:v>
                </c:pt>
                <c:pt idx="1">
                  <c:v>153.78515625</c:v>
                </c:pt>
                <c:pt idx="2">
                  <c:v>176.92578125</c:v>
                </c:pt>
                <c:pt idx="3">
                  <c:v>449.87109375</c:v>
                </c:pt>
                <c:pt idx="4">
                  <c:v>763.40234375</c:v>
                </c:pt>
                <c:pt idx="5">
                  <c:v>3366.1796875</c:v>
                </c:pt>
                <c:pt idx="6">
                  <c:v>6586.55859375</c:v>
                </c:pt>
                <c:pt idx="7">
                  <c:v>32430.41015625</c:v>
                </c:pt>
                <c:pt idx="8">
                  <c:v>64696.58984375</c:v>
                </c:pt>
                <c:pt idx="9">
                  <c:v>322959.515625</c:v>
                </c:pt>
                <c:pt idx="10">
                  <c:v>645358.2890625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C17-4367-95A1-BAEE1F8FDA50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axId val="180542960"/>
        <c:axId val="659126192"/>
      </c:scatterChart>
      <c:valAx>
        <c:axId val="180542960"/>
        <c:scaling>
          <c:logBase val="10"/>
          <c:orientation val="minMax"/>
          <c:min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Instance</a:t>
                </a:r>
                <a:r>
                  <a:rPr lang="en-US" baseline="0"/>
                  <a:t> size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126192"/>
        <c:crosses val="autoZero"/>
        <c:crossBetween val="midCat"/>
      </c:valAx>
      <c:valAx>
        <c:axId val="659126192"/>
        <c:scaling>
          <c:logBase val="2"/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Heap</a:t>
                </a:r>
                <a:r>
                  <a:rPr lang="en-US" baseline="0" dirty="0"/>
                  <a:t> usage 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5429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7996A7-3934-4E3A-AA56-A9A4DD40406F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DBD569-BF37-4740-B740-35466BAB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60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DBD569-BF37-4740-B740-35466BAB901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43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11831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Simone Tomè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ogle/benchmark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16351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" name="Sottotitolo 2"/>
          <p:cNvSpPr txBox="1">
            <a:spLocks/>
          </p:cNvSpPr>
          <p:nvPr/>
        </p:nvSpPr>
        <p:spPr>
          <a:xfrm>
            <a:off x="641534" y="5680076"/>
            <a:ext cx="7772400" cy="825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it-IT" sz="2000" dirty="0">
                <a:solidFill>
                  <a:schemeClr val="bg1"/>
                </a:solidFill>
              </a:rPr>
              <a:t>Academic </a:t>
            </a:r>
            <a:r>
              <a:rPr lang="it-IT" sz="2000" dirty="0" err="1">
                <a:solidFill>
                  <a:schemeClr val="bg1"/>
                </a:solidFill>
              </a:rPr>
              <a:t>year</a:t>
            </a:r>
            <a:r>
              <a:rPr lang="it-IT" sz="2000" dirty="0">
                <a:solidFill>
                  <a:schemeClr val="bg1"/>
                </a:solidFill>
              </a:rPr>
              <a:t> 2020/2021							Simone Tomè</a:t>
            </a:r>
          </a:p>
          <a:p>
            <a:pPr>
              <a:spcBef>
                <a:spcPts val="600"/>
              </a:spcBef>
            </a:pPr>
            <a:r>
              <a:rPr lang="it-IT" sz="2000" dirty="0">
                <a:solidFill>
                  <a:schemeClr val="bg1"/>
                </a:solidFill>
              </a:rPr>
              <a:t>Prof. Fabrizio Ferrandi </a:t>
            </a:r>
          </a:p>
        </p:txBody>
      </p:sp>
      <p:sp>
        <p:nvSpPr>
          <p:cNvPr id="134" name="Titolo 1"/>
          <p:cNvSpPr txBox="1">
            <a:spLocks/>
          </p:cNvSpPr>
          <p:nvPr/>
        </p:nvSpPr>
        <p:spPr>
          <a:xfrm>
            <a:off x="651059" y="4178300"/>
            <a:ext cx="7772400" cy="13779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600"/>
              </a:spcAft>
            </a:pPr>
            <a:r>
              <a:rPr lang="it-IT" dirty="0"/>
              <a:t>Parallel programming project </a:t>
            </a:r>
          </a:p>
          <a:p>
            <a:pPr algn="r"/>
            <a:endParaRPr lang="it-IT" sz="2200" dirty="0"/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CF9F0-FF97-49A0-BB28-AB0D58A25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description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6669E0C-0D9B-40CE-A723-960FD0F6B4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000" dirty="0"/>
                  <a:t>How to deal when 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≠0?</m:t>
                    </m:r>
                  </m:oMath>
                </a14:m>
                <a:endParaRPr lang="en-US" sz="2000" dirty="0"/>
              </a:p>
              <a:p>
                <a:endParaRPr lang="en-US" sz="2000" dirty="0"/>
              </a:p>
              <a:p>
                <a:r>
                  <a:rPr lang="en-US" sz="2000" dirty="0"/>
                  <a:t>The easiest way to do that is to add padding at the end of the array.</a:t>
                </a:r>
              </a:p>
              <a:p>
                <a:r>
                  <a:rPr lang="en-US" sz="2000" dirty="0"/>
                  <a:t>Example with n = 9, r = 4 </a:t>
                </a:r>
                <a:r>
                  <a:rPr lang="en-US" sz="2000" dirty="0">
                    <a:sym typeface="Wingdings" panose="05000000000000000000" pitchFamily="2" charset="2"/>
                  </a:rPr>
                  <a:t> n mod r = 1, thus we need to add a padding of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𝑟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−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𝑚𝑜𝑑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sz="2000" i="1" dirty="0"/>
                  <a:t>. </a:t>
                </a:r>
                <a:r>
                  <a:rPr lang="en-US" sz="2000" dirty="0"/>
                  <a:t>Padded elements have key element equal to r-1.</a:t>
                </a:r>
              </a:p>
              <a:p>
                <a:endParaRPr lang="en-US" i="1" dirty="0"/>
              </a:p>
              <a:p>
                <a:endParaRPr lang="en-US" i="1" dirty="0"/>
              </a:p>
              <a:p>
                <a:endParaRPr lang="en-US" i="1" dirty="0"/>
              </a:p>
              <a:p>
                <a:endParaRPr lang="en-US" i="1" dirty="0"/>
              </a:p>
              <a:p>
                <a:endParaRPr lang="en-US" sz="2000" dirty="0"/>
              </a:p>
              <a:p>
                <a:r>
                  <a:rPr lang="en-US" sz="2000" dirty="0"/>
                  <a:t>At the end we simply pop out the last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𝑟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−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𝑚𝑜𝑑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sz="2000" dirty="0"/>
                  <a:t> elements. This can be done thanks to the fact that the sorting </a:t>
                </a:r>
                <a:r>
                  <a:rPr lang="en-US" sz="2000"/>
                  <a:t>is stable.</a:t>
                </a: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6669E0C-0D9B-40CE-A723-960FD0F6B4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33" t="-674" r="-1026" b="-6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435E4D0-3EDF-4414-9932-1897BB69AF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0578723"/>
              </p:ext>
            </p:extLst>
          </p:nvPr>
        </p:nvGraphicFramePr>
        <p:xfrm>
          <a:off x="2188469" y="3591949"/>
          <a:ext cx="446901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557">
                  <a:extLst>
                    <a:ext uri="{9D8B030D-6E8A-4147-A177-3AD203B41FA5}">
                      <a16:colId xmlns:a16="http://schemas.microsoft.com/office/drawing/2014/main" val="2257616080"/>
                    </a:ext>
                  </a:extLst>
                </a:gridCol>
                <a:gridCol w="496557">
                  <a:extLst>
                    <a:ext uri="{9D8B030D-6E8A-4147-A177-3AD203B41FA5}">
                      <a16:colId xmlns:a16="http://schemas.microsoft.com/office/drawing/2014/main" val="2269662664"/>
                    </a:ext>
                  </a:extLst>
                </a:gridCol>
                <a:gridCol w="496557">
                  <a:extLst>
                    <a:ext uri="{9D8B030D-6E8A-4147-A177-3AD203B41FA5}">
                      <a16:colId xmlns:a16="http://schemas.microsoft.com/office/drawing/2014/main" val="4161658261"/>
                    </a:ext>
                  </a:extLst>
                </a:gridCol>
                <a:gridCol w="496557">
                  <a:extLst>
                    <a:ext uri="{9D8B030D-6E8A-4147-A177-3AD203B41FA5}">
                      <a16:colId xmlns:a16="http://schemas.microsoft.com/office/drawing/2014/main" val="889440554"/>
                    </a:ext>
                  </a:extLst>
                </a:gridCol>
                <a:gridCol w="496557">
                  <a:extLst>
                    <a:ext uri="{9D8B030D-6E8A-4147-A177-3AD203B41FA5}">
                      <a16:colId xmlns:a16="http://schemas.microsoft.com/office/drawing/2014/main" val="1773147756"/>
                    </a:ext>
                  </a:extLst>
                </a:gridCol>
                <a:gridCol w="496557">
                  <a:extLst>
                    <a:ext uri="{9D8B030D-6E8A-4147-A177-3AD203B41FA5}">
                      <a16:colId xmlns:a16="http://schemas.microsoft.com/office/drawing/2014/main" val="2552310858"/>
                    </a:ext>
                  </a:extLst>
                </a:gridCol>
                <a:gridCol w="496557">
                  <a:extLst>
                    <a:ext uri="{9D8B030D-6E8A-4147-A177-3AD203B41FA5}">
                      <a16:colId xmlns:a16="http://schemas.microsoft.com/office/drawing/2014/main" val="553646734"/>
                    </a:ext>
                  </a:extLst>
                </a:gridCol>
                <a:gridCol w="496557">
                  <a:extLst>
                    <a:ext uri="{9D8B030D-6E8A-4147-A177-3AD203B41FA5}">
                      <a16:colId xmlns:a16="http://schemas.microsoft.com/office/drawing/2014/main" val="3837917942"/>
                    </a:ext>
                  </a:extLst>
                </a:gridCol>
                <a:gridCol w="496557">
                  <a:extLst>
                    <a:ext uri="{9D8B030D-6E8A-4147-A177-3AD203B41FA5}">
                      <a16:colId xmlns:a16="http://schemas.microsoft.com/office/drawing/2014/main" val="4983458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9105210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F96AC2C-8886-4A87-9760-97128A387BEC}"/>
              </a:ext>
            </a:extLst>
          </p:cNvPr>
          <p:cNvCxnSpPr/>
          <p:nvPr/>
        </p:nvCxnSpPr>
        <p:spPr>
          <a:xfrm>
            <a:off x="4337108" y="4068661"/>
            <a:ext cx="0" cy="3858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9DD225BA-3D96-4C2C-8B97-10EB0D04FF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301858"/>
              </p:ext>
            </p:extLst>
          </p:nvPr>
        </p:nvGraphicFramePr>
        <p:xfrm>
          <a:off x="2188469" y="4673636"/>
          <a:ext cx="446901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2418">
                  <a:extLst>
                    <a:ext uri="{9D8B030D-6E8A-4147-A177-3AD203B41FA5}">
                      <a16:colId xmlns:a16="http://schemas.microsoft.com/office/drawing/2014/main" val="2257616080"/>
                    </a:ext>
                  </a:extLst>
                </a:gridCol>
                <a:gridCol w="372418">
                  <a:extLst>
                    <a:ext uri="{9D8B030D-6E8A-4147-A177-3AD203B41FA5}">
                      <a16:colId xmlns:a16="http://schemas.microsoft.com/office/drawing/2014/main" val="2269662664"/>
                    </a:ext>
                  </a:extLst>
                </a:gridCol>
                <a:gridCol w="372418">
                  <a:extLst>
                    <a:ext uri="{9D8B030D-6E8A-4147-A177-3AD203B41FA5}">
                      <a16:colId xmlns:a16="http://schemas.microsoft.com/office/drawing/2014/main" val="4161658261"/>
                    </a:ext>
                  </a:extLst>
                </a:gridCol>
                <a:gridCol w="372418">
                  <a:extLst>
                    <a:ext uri="{9D8B030D-6E8A-4147-A177-3AD203B41FA5}">
                      <a16:colId xmlns:a16="http://schemas.microsoft.com/office/drawing/2014/main" val="889440554"/>
                    </a:ext>
                  </a:extLst>
                </a:gridCol>
                <a:gridCol w="372418">
                  <a:extLst>
                    <a:ext uri="{9D8B030D-6E8A-4147-A177-3AD203B41FA5}">
                      <a16:colId xmlns:a16="http://schemas.microsoft.com/office/drawing/2014/main" val="1773147756"/>
                    </a:ext>
                  </a:extLst>
                </a:gridCol>
                <a:gridCol w="372418">
                  <a:extLst>
                    <a:ext uri="{9D8B030D-6E8A-4147-A177-3AD203B41FA5}">
                      <a16:colId xmlns:a16="http://schemas.microsoft.com/office/drawing/2014/main" val="2552310858"/>
                    </a:ext>
                  </a:extLst>
                </a:gridCol>
                <a:gridCol w="372418">
                  <a:extLst>
                    <a:ext uri="{9D8B030D-6E8A-4147-A177-3AD203B41FA5}">
                      <a16:colId xmlns:a16="http://schemas.microsoft.com/office/drawing/2014/main" val="553646734"/>
                    </a:ext>
                  </a:extLst>
                </a:gridCol>
                <a:gridCol w="372418">
                  <a:extLst>
                    <a:ext uri="{9D8B030D-6E8A-4147-A177-3AD203B41FA5}">
                      <a16:colId xmlns:a16="http://schemas.microsoft.com/office/drawing/2014/main" val="3837917942"/>
                    </a:ext>
                  </a:extLst>
                </a:gridCol>
                <a:gridCol w="372418">
                  <a:extLst>
                    <a:ext uri="{9D8B030D-6E8A-4147-A177-3AD203B41FA5}">
                      <a16:colId xmlns:a16="http://schemas.microsoft.com/office/drawing/2014/main" val="498345880"/>
                    </a:ext>
                  </a:extLst>
                </a:gridCol>
                <a:gridCol w="372418">
                  <a:extLst>
                    <a:ext uri="{9D8B030D-6E8A-4147-A177-3AD203B41FA5}">
                      <a16:colId xmlns:a16="http://schemas.microsoft.com/office/drawing/2014/main" val="1408803610"/>
                    </a:ext>
                  </a:extLst>
                </a:gridCol>
                <a:gridCol w="372418">
                  <a:extLst>
                    <a:ext uri="{9D8B030D-6E8A-4147-A177-3AD203B41FA5}">
                      <a16:colId xmlns:a16="http://schemas.microsoft.com/office/drawing/2014/main" val="4014719844"/>
                    </a:ext>
                  </a:extLst>
                </a:gridCol>
                <a:gridCol w="372418">
                  <a:extLst>
                    <a:ext uri="{9D8B030D-6E8A-4147-A177-3AD203B41FA5}">
                      <a16:colId xmlns:a16="http://schemas.microsoft.com/office/drawing/2014/main" val="36640125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91052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0629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31D05-DF37-4291-BC9A-14D8E975C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Note: how to prefix sum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0FC0A17-1172-49FD-9C07-E8E9AA944D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6697725"/>
              </p:ext>
            </p:extLst>
          </p:nvPr>
        </p:nvGraphicFramePr>
        <p:xfrm>
          <a:off x="442467" y="1313202"/>
          <a:ext cx="465804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1608">
                  <a:extLst>
                    <a:ext uri="{9D8B030D-6E8A-4147-A177-3AD203B41FA5}">
                      <a16:colId xmlns:a16="http://schemas.microsoft.com/office/drawing/2014/main" val="343556311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244023695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3960281793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2336269343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943340698"/>
                    </a:ext>
                  </a:extLst>
                </a:gridCol>
              </a:tblGrid>
              <a:tr h="21705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938604"/>
                  </a:ext>
                </a:extLst>
              </a:tr>
            </a:tbl>
          </a:graphicData>
        </a:graphic>
      </p:graphicFrame>
      <p:graphicFrame>
        <p:nvGraphicFramePr>
          <p:cNvPr id="61" name="Table 4">
            <a:extLst>
              <a:ext uri="{FF2B5EF4-FFF2-40B4-BE49-F238E27FC236}">
                <a16:creationId xmlns:a16="http://schemas.microsoft.com/office/drawing/2014/main" id="{BC9A25E8-CA09-4FF3-95A6-E2200C9A31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117520"/>
              </p:ext>
            </p:extLst>
          </p:nvPr>
        </p:nvGraphicFramePr>
        <p:xfrm>
          <a:off x="442467" y="2261892"/>
          <a:ext cx="465804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1608">
                  <a:extLst>
                    <a:ext uri="{9D8B030D-6E8A-4147-A177-3AD203B41FA5}">
                      <a16:colId xmlns:a16="http://schemas.microsoft.com/office/drawing/2014/main" val="343556311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244023695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3960281793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2336269343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943340698"/>
                    </a:ext>
                  </a:extLst>
                </a:gridCol>
              </a:tblGrid>
              <a:tr h="21705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938604"/>
                  </a:ext>
                </a:extLst>
              </a:tr>
            </a:tbl>
          </a:graphicData>
        </a:graphic>
      </p:graphicFrame>
      <p:graphicFrame>
        <p:nvGraphicFramePr>
          <p:cNvPr id="62" name="Table 4">
            <a:extLst>
              <a:ext uri="{FF2B5EF4-FFF2-40B4-BE49-F238E27FC236}">
                <a16:creationId xmlns:a16="http://schemas.microsoft.com/office/drawing/2014/main" id="{3EECA089-DDA9-4558-AF76-7E1368101F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7034254"/>
              </p:ext>
            </p:extLst>
          </p:nvPr>
        </p:nvGraphicFramePr>
        <p:xfrm>
          <a:off x="442467" y="3793512"/>
          <a:ext cx="465804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1608">
                  <a:extLst>
                    <a:ext uri="{9D8B030D-6E8A-4147-A177-3AD203B41FA5}">
                      <a16:colId xmlns:a16="http://schemas.microsoft.com/office/drawing/2014/main" val="343556311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244023695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3960281793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2336269343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943340698"/>
                    </a:ext>
                  </a:extLst>
                </a:gridCol>
              </a:tblGrid>
              <a:tr h="21705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938604"/>
                  </a:ext>
                </a:extLst>
              </a:tr>
            </a:tbl>
          </a:graphicData>
        </a:graphic>
      </p:graphicFrame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D7D0C993-C68B-4679-A50E-7F6C7E9B46DD}"/>
              </a:ext>
            </a:extLst>
          </p:cNvPr>
          <p:cNvSpPr/>
          <p:nvPr/>
        </p:nvSpPr>
        <p:spPr>
          <a:xfrm>
            <a:off x="1623060" y="1810522"/>
            <a:ext cx="396240" cy="31980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700211E1-1596-421A-8436-8A46C0949BC8}"/>
              </a:ext>
            </a:extLst>
          </p:cNvPr>
          <p:cNvSpPr/>
          <p:nvPr/>
        </p:nvSpPr>
        <p:spPr>
          <a:xfrm>
            <a:off x="2573367" y="1810522"/>
            <a:ext cx="396240" cy="31980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536E0AF9-27A4-437C-ABB4-5EA5E4487858}"/>
              </a:ext>
            </a:extLst>
          </p:cNvPr>
          <p:cNvSpPr/>
          <p:nvPr/>
        </p:nvSpPr>
        <p:spPr>
          <a:xfrm>
            <a:off x="3477144" y="1814988"/>
            <a:ext cx="396240" cy="31980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6AC36C86-0473-430A-8E45-6A199D07B037}"/>
              </a:ext>
            </a:extLst>
          </p:cNvPr>
          <p:cNvSpPr/>
          <p:nvPr/>
        </p:nvSpPr>
        <p:spPr>
          <a:xfrm>
            <a:off x="4380922" y="1810522"/>
            <a:ext cx="396240" cy="31980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EC2467BA-58D2-4A18-B4C3-6CFECEA0AEEF}"/>
              </a:ext>
            </a:extLst>
          </p:cNvPr>
          <p:cNvSpPr/>
          <p:nvPr/>
        </p:nvSpPr>
        <p:spPr>
          <a:xfrm>
            <a:off x="2573367" y="2768854"/>
            <a:ext cx="396240" cy="31980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C88A54C7-1581-440C-850E-AFF153944E1B}"/>
              </a:ext>
            </a:extLst>
          </p:cNvPr>
          <p:cNvSpPr/>
          <p:nvPr/>
        </p:nvSpPr>
        <p:spPr>
          <a:xfrm>
            <a:off x="3477144" y="3012692"/>
            <a:ext cx="396240" cy="31980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72022C54-FB66-4DB0-8576-78C3B8735297}"/>
              </a:ext>
            </a:extLst>
          </p:cNvPr>
          <p:cNvSpPr/>
          <p:nvPr/>
        </p:nvSpPr>
        <p:spPr>
          <a:xfrm>
            <a:off x="4373880" y="3210582"/>
            <a:ext cx="396240" cy="31980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6512157B-EB17-4244-8E0D-49F20F545BE0}"/>
              </a:ext>
            </a:extLst>
          </p:cNvPr>
          <p:cNvCxnSpPr>
            <a:endCxn id="65" idx="0"/>
          </p:cNvCxnSpPr>
          <p:nvPr/>
        </p:nvCxnSpPr>
        <p:spPr>
          <a:xfrm>
            <a:off x="1821180" y="1678962"/>
            <a:ext cx="0" cy="131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01ADE5C-A894-4FB3-B43D-6BB023EAB678}"/>
              </a:ext>
            </a:extLst>
          </p:cNvPr>
          <p:cNvCxnSpPr/>
          <p:nvPr/>
        </p:nvCxnSpPr>
        <p:spPr>
          <a:xfrm>
            <a:off x="2763867" y="1678962"/>
            <a:ext cx="0" cy="131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E31AC419-154A-42EF-9EEA-DAC92309E402}"/>
              </a:ext>
            </a:extLst>
          </p:cNvPr>
          <p:cNvCxnSpPr/>
          <p:nvPr/>
        </p:nvCxnSpPr>
        <p:spPr>
          <a:xfrm>
            <a:off x="3672406" y="1678962"/>
            <a:ext cx="0" cy="131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FADBDB91-11F0-4694-8EF9-84A5D93249BE}"/>
              </a:ext>
            </a:extLst>
          </p:cNvPr>
          <p:cNvCxnSpPr/>
          <p:nvPr/>
        </p:nvCxnSpPr>
        <p:spPr>
          <a:xfrm>
            <a:off x="4572000" y="1683428"/>
            <a:ext cx="0" cy="131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7ED20351-5D41-42BB-8536-F3B7D36BA755}"/>
              </a:ext>
            </a:extLst>
          </p:cNvPr>
          <p:cNvCxnSpPr/>
          <p:nvPr/>
        </p:nvCxnSpPr>
        <p:spPr>
          <a:xfrm>
            <a:off x="1821180" y="2130331"/>
            <a:ext cx="0" cy="131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1BD05C2-E114-4C7D-A915-B2124FFD5D66}"/>
              </a:ext>
            </a:extLst>
          </p:cNvPr>
          <p:cNvCxnSpPr/>
          <p:nvPr/>
        </p:nvCxnSpPr>
        <p:spPr>
          <a:xfrm>
            <a:off x="2763867" y="2130331"/>
            <a:ext cx="0" cy="131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F194EBC-3093-492B-9E52-612EAC7FBD1E}"/>
              </a:ext>
            </a:extLst>
          </p:cNvPr>
          <p:cNvCxnSpPr/>
          <p:nvPr/>
        </p:nvCxnSpPr>
        <p:spPr>
          <a:xfrm>
            <a:off x="3674311" y="2130331"/>
            <a:ext cx="0" cy="131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CA5BF7A9-BFE8-4073-B62B-95949A387A0D}"/>
              </a:ext>
            </a:extLst>
          </p:cNvPr>
          <p:cNvCxnSpPr/>
          <p:nvPr/>
        </p:nvCxnSpPr>
        <p:spPr>
          <a:xfrm>
            <a:off x="4579042" y="2130331"/>
            <a:ext cx="0" cy="131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5124948B-0D6D-4F58-9E04-8AE4A33D3212}"/>
              </a:ext>
            </a:extLst>
          </p:cNvPr>
          <p:cNvCxnSpPr>
            <a:cxnSpLocks/>
            <a:endCxn id="65" idx="1"/>
          </p:cNvCxnSpPr>
          <p:nvPr/>
        </p:nvCxnSpPr>
        <p:spPr>
          <a:xfrm>
            <a:off x="1068994" y="1683428"/>
            <a:ext cx="554066" cy="286999"/>
          </a:xfrm>
          <a:prstGeom prst="bentConnector3">
            <a:avLst>
              <a:gd name="adj1" fmla="val -71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nector: Elbow 86">
            <a:extLst>
              <a:ext uri="{FF2B5EF4-FFF2-40B4-BE49-F238E27FC236}">
                <a16:creationId xmlns:a16="http://schemas.microsoft.com/office/drawing/2014/main" id="{76BE8637-05C0-4B24-BF48-00047C78C2A7}"/>
              </a:ext>
            </a:extLst>
          </p:cNvPr>
          <p:cNvCxnSpPr>
            <a:cxnSpLocks/>
          </p:cNvCxnSpPr>
          <p:nvPr/>
        </p:nvCxnSpPr>
        <p:spPr>
          <a:xfrm>
            <a:off x="2073617" y="1667022"/>
            <a:ext cx="491963" cy="303405"/>
          </a:xfrm>
          <a:prstGeom prst="bentConnector3">
            <a:avLst>
              <a:gd name="adj1" fmla="val -33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nector: Elbow 89">
            <a:extLst>
              <a:ext uri="{FF2B5EF4-FFF2-40B4-BE49-F238E27FC236}">
                <a16:creationId xmlns:a16="http://schemas.microsoft.com/office/drawing/2014/main" id="{F2FC572E-1AEA-481B-B9F1-66185DC6B9D3}"/>
              </a:ext>
            </a:extLst>
          </p:cNvPr>
          <p:cNvCxnSpPr>
            <a:cxnSpLocks/>
          </p:cNvCxnSpPr>
          <p:nvPr/>
        </p:nvCxnSpPr>
        <p:spPr>
          <a:xfrm>
            <a:off x="3033648" y="1683428"/>
            <a:ext cx="446193" cy="300432"/>
          </a:xfrm>
          <a:prstGeom prst="bentConnector3">
            <a:avLst>
              <a:gd name="adj1" fmla="val 901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Connector: Elbow 92">
            <a:extLst>
              <a:ext uri="{FF2B5EF4-FFF2-40B4-BE49-F238E27FC236}">
                <a16:creationId xmlns:a16="http://schemas.microsoft.com/office/drawing/2014/main" id="{EDBA3A2D-DDED-437F-B541-2D349E0E7609}"/>
              </a:ext>
            </a:extLst>
          </p:cNvPr>
          <p:cNvCxnSpPr>
            <a:cxnSpLocks/>
          </p:cNvCxnSpPr>
          <p:nvPr/>
        </p:nvCxnSpPr>
        <p:spPr>
          <a:xfrm>
            <a:off x="3946604" y="1683428"/>
            <a:ext cx="446193" cy="300432"/>
          </a:xfrm>
          <a:prstGeom prst="bentConnector3">
            <a:avLst>
              <a:gd name="adj1" fmla="val 901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7663796D-74ED-45B8-AC68-5612A5EFA92A}"/>
              </a:ext>
            </a:extLst>
          </p:cNvPr>
          <p:cNvCxnSpPr/>
          <p:nvPr/>
        </p:nvCxnSpPr>
        <p:spPr>
          <a:xfrm>
            <a:off x="2763867" y="2627652"/>
            <a:ext cx="0" cy="131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F93FCF4F-155B-4AC1-A504-80B95C55CC26}"/>
              </a:ext>
            </a:extLst>
          </p:cNvPr>
          <p:cNvCxnSpPr>
            <a:cxnSpLocks/>
            <a:endCxn id="71" idx="0"/>
          </p:cNvCxnSpPr>
          <p:nvPr/>
        </p:nvCxnSpPr>
        <p:spPr>
          <a:xfrm>
            <a:off x="3672406" y="2637294"/>
            <a:ext cx="2858" cy="3753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E6BAD793-9D06-4E91-8AE6-66E1F1D93A02}"/>
              </a:ext>
            </a:extLst>
          </p:cNvPr>
          <p:cNvCxnSpPr>
            <a:cxnSpLocks/>
            <a:endCxn id="72" idx="0"/>
          </p:cNvCxnSpPr>
          <p:nvPr/>
        </p:nvCxnSpPr>
        <p:spPr>
          <a:xfrm flipH="1">
            <a:off x="4572000" y="2619652"/>
            <a:ext cx="7042" cy="5909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C899C884-A69E-4829-A428-E3074AEAF7CA}"/>
              </a:ext>
            </a:extLst>
          </p:cNvPr>
          <p:cNvCxnSpPr>
            <a:cxnSpLocks/>
          </p:cNvCxnSpPr>
          <p:nvPr/>
        </p:nvCxnSpPr>
        <p:spPr>
          <a:xfrm>
            <a:off x="3675264" y="3357748"/>
            <a:ext cx="2858" cy="4357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00F5A6AE-9A49-494D-9984-41611B9378C1}"/>
              </a:ext>
            </a:extLst>
          </p:cNvPr>
          <p:cNvCxnSpPr>
            <a:cxnSpLocks/>
          </p:cNvCxnSpPr>
          <p:nvPr/>
        </p:nvCxnSpPr>
        <p:spPr>
          <a:xfrm>
            <a:off x="4579042" y="3530391"/>
            <a:ext cx="0" cy="2631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46CA6CF7-F24A-44D2-B9AD-E55FEC0BFDDD}"/>
              </a:ext>
            </a:extLst>
          </p:cNvPr>
          <p:cNvCxnSpPr>
            <a:cxnSpLocks/>
            <a:stCxn id="70" idx="2"/>
            <a:endCxn id="62" idx="0"/>
          </p:cNvCxnSpPr>
          <p:nvPr/>
        </p:nvCxnSpPr>
        <p:spPr>
          <a:xfrm>
            <a:off x="2771487" y="3088663"/>
            <a:ext cx="0" cy="7048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Connector: Elbow 106">
            <a:extLst>
              <a:ext uri="{FF2B5EF4-FFF2-40B4-BE49-F238E27FC236}">
                <a16:creationId xmlns:a16="http://schemas.microsoft.com/office/drawing/2014/main" id="{008ED693-1DC9-4DFF-8484-DF626020FF77}"/>
              </a:ext>
            </a:extLst>
          </p:cNvPr>
          <p:cNvCxnSpPr>
            <a:endCxn id="70" idx="1"/>
          </p:cNvCxnSpPr>
          <p:nvPr/>
        </p:nvCxnSpPr>
        <p:spPr>
          <a:xfrm>
            <a:off x="908050" y="2619652"/>
            <a:ext cx="1665317" cy="309107"/>
          </a:xfrm>
          <a:prstGeom prst="bentConnector3">
            <a:avLst>
              <a:gd name="adj1" fmla="val -71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Connector: Elbow 108">
            <a:extLst>
              <a:ext uri="{FF2B5EF4-FFF2-40B4-BE49-F238E27FC236}">
                <a16:creationId xmlns:a16="http://schemas.microsoft.com/office/drawing/2014/main" id="{6878C9A1-B0CA-4804-B6D8-DCA3406C9B0A}"/>
              </a:ext>
            </a:extLst>
          </p:cNvPr>
          <p:cNvCxnSpPr>
            <a:cxnSpLocks/>
          </p:cNvCxnSpPr>
          <p:nvPr/>
        </p:nvCxnSpPr>
        <p:spPr>
          <a:xfrm>
            <a:off x="1835959" y="2602405"/>
            <a:ext cx="1650538" cy="590729"/>
          </a:xfrm>
          <a:prstGeom prst="bentConnector3">
            <a:avLst>
              <a:gd name="adj1" fmla="val -1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Connector: Elbow 111">
            <a:extLst>
              <a:ext uri="{FF2B5EF4-FFF2-40B4-BE49-F238E27FC236}">
                <a16:creationId xmlns:a16="http://schemas.microsoft.com/office/drawing/2014/main" id="{BEE03065-DC37-4768-95AD-B7A9714E3C6F}"/>
              </a:ext>
            </a:extLst>
          </p:cNvPr>
          <p:cNvCxnSpPr>
            <a:cxnSpLocks/>
          </p:cNvCxnSpPr>
          <p:nvPr/>
        </p:nvCxnSpPr>
        <p:spPr>
          <a:xfrm>
            <a:off x="3073863" y="2591342"/>
            <a:ext cx="1318934" cy="802327"/>
          </a:xfrm>
          <a:prstGeom prst="bentConnector3">
            <a:avLst>
              <a:gd name="adj1" fmla="val -552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5" name="Table 4">
            <a:extLst>
              <a:ext uri="{FF2B5EF4-FFF2-40B4-BE49-F238E27FC236}">
                <a16:creationId xmlns:a16="http://schemas.microsoft.com/office/drawing/2014/main" id="{C4F296AA-AC35-497D-953B-4096E641E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8681548"/>
              </p:ext>
            </p:extLst>
          </p:nvPr>
        </p:nvGraphicFramePr>
        <p:xfrm>
          <a:off x="442467" y="5024025"/>
          <a:ext cx="465804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1608">
                  <a:extLst>
                    <a:ext uri="{9D8B030D-6E8A-4147-A177-3AD203B41FA5}">
                      <a16:colId xmlns:a16="http://schemas.microsoft.com/office/drawing/2014/main" val="343556311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244023695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3960281793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2336269343"/>
                    </a:ext>
                  </a:extLst>
                </a:gridCol>
                <a:gridCol w="931608">
                  <a:extLst>
                    <a:ext uri="{9D8B030D-6E8A-4147-A177-3AD203B41FA5}">
                      <a16:colId xmlns:a16="http://schemas.microsoft.com/office/drawing/2014/main" val="943340698"/>
                    </a:ext>
                  </a:extLst>
                </a:gridCol>
              </a:tblGrid>
              <a:tr h="21705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938604"/>
                  </a:ext>
                </a:extLst>
              </a:tr>
            </a:tbl>
          </a:graphicData>
        </a:graphic>
      </p:graphicFrame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640CE89C-D734-4EA3-B2AE-D8AF4AEE6B55}"/>
              </a:ext>
            </a:extLst>
          </p:cNvPr>
          <p:cNvSpPr/>
          <p:nvPr/>
        </p:nvSpPr>
        <p:spPr>
          <a:xfrm>
            <a:off x="4373880" y="4439841"/>
            <a:ext cx="396240" cy="31980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BBB780AC-6B09-46B7-9909-780DF3C1B801}"/>
              </a:ext>
            </a:extLst>
          </p:cNvPr>
          <p:cNvCxnSpPr>
            <a:cxnSpLocks/>
          </p:cNvCxnSpPr>
          <p:nvPr/>
        </p:nvCxnSpPr>
        <p:spPr>
          <a:xfrm>
            <a:off x="4572000" y="4159272"/>
            <a:ext cx="0" cy="2631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58C7A3E6-B4B7-4AAD-83FF-B15DF608B6C5}"/>
              </a:ext>
            </a:extLst>
          </p:cNvPr>
          <p:cNvCxnSpPr>
            <a:cxnSpLocks/>
          </p:cNvCxnSpPr>
          <p:nvPr/>
        </p:nvCxnSpPr>
        <p:spPr>
          <a:xfrm>
            <a:off x="4572000" y="4760904"/>
            <a:ext cx="0" cy="2631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Connector: Elbow 118">
            <a:extLst>
              <a:ext uri="{FF2B5EF4-FFF2-40B4-BE49-F238E27FC236}">
                <a16:creationId xmlns:a16="http://schemas.microsoft.com/office/drawing/2014/main" id="{808B4C12-B2E5-4DC9-9F1A-9334A65A9163}"/>
              </a:ext>
            </a:extLst>
          </p:cNvPr>
          <p:cNvCxnSpPr>
            <a:cxnSpLocks/>
            <a:endCxn id="116" idx="1"/>
          </p:cNvCxnSpPr>
          <p:nvPr/>
        </p:nvCxnSpPr>
        <p:spPr>
          <a:xfrm>
            <a:off x="915042" y="4127028"/>
            <a:ext cx="3458838" cy="472718"/>
          </a:xfrm>
          <a:prstGeom prst="bentConnector3">
            <a:avLst>
              <a:gd name="adj1" fmla="val 134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966F7AB4-AFDA-4878-A691-25014E8D9D76}"/>
              </a:ext>
            </a:extLst>
          </p:cNvPr>
          <p:cNvSpPr txBox="1"/>
          <p:nvPr/>
        </p:nvSpPr>
        <p:spPr>
          <a:xfrm>
            <a:off x="5395264" y="2261892"/>
            <a:ext cx="36193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Highlighted boxes shows the magnitude of the “range” value, which doubles at each iteration. </a:t>
            </a:r>
          </a:p>
          <a:p>
            <a:endParaRPr lang="en-US" sz="1400" dirty="0"/>
          </a:p>
          <a:p>
            <a:r>
              <a:rPr lang="en-US" sz="1400" dirty="0"/>
              <a:t>At each iteration we sum starting from an offset index, which is equal to the range value. 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9FCC791D-6F76-4E50-A3C0-5D5DE8310302}"/>
              </a:ext>
            </a:extLst>
          </p:cNvPr>
          <p:cNvCxnSpPr>
            <a:cxnSpLocks/>
          </p:cNvCxnSpPr>
          <p:nvPr/>
        </p:nvCxnSpPr>
        <p:spPr>
          <a:xfrm flipH="1">
            <a:off x="5209564" y="4001549"/>
            <a:ext cx="55367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CC78E4E9-C1E4-43FE-A0A8-BAC0065580A4}"/>
              </a:ext>
            </a:extLst>
          </p:cNvPr>
          <p:cNvSpPr txBox="1"/>
          <p:nvPr/>
        </p:nvSpPr>
        <p:spPr>
          <a:xfrm>
            <a:off x="5763237" y="3851388"/>
            <a:ext cx="1350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Offset index</a:t>
            </a:r>
          </a:p>
        </p:txBody>
      </p:sp>
    </p:spTree>
    <p:extLst>
      <p:ext uri="{BB962C8B-B14F-4D97-AF65-F5344CB8AC3E}">
        <p14:creationId xmlns:p14="http://schemas.microsoft.com/office/powerpoint/2010/main" val="4121830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76813-9E72-4943-9F9E-3F187FABD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Note: how to prefix sum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ACC77A-EC6F-4241-8E76-B98E32A0B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2195836"/>
            <a:ext cx="4191000" cy="3371850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56939A1-FE75-4619-9F86-63C5174DB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1" y="1467035"/>
            <a:ext cx="8323726" cy="4525963"/>
          </a:xfrm>
        </p:spPr>
        <p:txBody>
          <a:bodyPr/>
          <a:lstStyle/>
          <a:p>
            <a:r>
              <a:rPr lang="en-US" dirty="0"/>
              <a:t>Implementation of the prefix sum with </a:t>
            </a:r>
            <a:r>
              <a:rPr lang="en-US" dirty="0" err="1"/>
              <a:t>Openmp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94756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3C2B6-43E2-426B-A6F2-DF1BC90B4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analysis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1E3D45-D59C-41AF-BFDA-9CF79CF457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Assuming an ideal PRAM model (everything unbounded). We don’t have to worry about write conflicts because how the algorithm is implemented (there are no atomic/critical pragmas).</a:t>
                </a:r>
              </a:p>
              <a:p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Step 1: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Step 2: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den>
                            </m:f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Step 3: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𝑙𝑜𝑔𝑟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Step 4: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Total: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𝑙𝑜𝑔𝑛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𝑙𝑜𝑔𝑟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𝑙𝑜𝑔𝑟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𝑙𝑜𝑔𝑛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1E3D45-D59C-41AF-BFDA-9CF79CF457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52" t="-8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878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FED55-2DE5-4EAE-A572-44A6568B7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84914B-DC46-40A0-BB5C-BB55BD62D5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serial complexity is the following: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Step 1: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Step 2: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Step 3: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Step 4: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Total: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84914B-DC46-40A0-BB5C-BB55BD62D5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52" t="-8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8325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43435-C7C8-4D2F-A30B-A4D7BBDF3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850F96-4EB6-4282-A6A3-CB6BA41892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𝑆𝑝𝑒𝑒𝑑𝑢𝑝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𝑛𝑟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𝑙𝑜𝑔𝑛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At the end we need n processors to “maximize” the parallelization, thus: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𝐸𝑓𝑓𝑖𝑐𝑖𝑒𝑛𝑐𝑦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𝑛𝑟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𝑙𝑜𝑔𝑛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𝑙𝑜𝑔𝑛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</m:oMath>
                  </m:oMathPara>
                </a14:m>
                <a:endParaRPr lang="en-US" b="0" dirty="0"/>
              </a:p>
              <a:p>
                <a:endParaRPr lang="en-US" dirty="0"/>
              </a:p>
              <a:p>
                <a:r>
                  <a:rPr lang="en-US" dirty="0"/>
                  <a:t>Having more than n processors will decrease the efficiency.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850F96-4EB6-4282-A6A3-CB6BA41892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7393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9F735-4877-43AE-B756-40743639A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188A9-06D6-4C15-A672-C8FB52F94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C++ 11;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g++ compiler;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OpenMP;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Valgrind</a:t>
            </a:r>
            <a:r>
              <a:rPr lang="en-US" dirty="0"/>
              <a:t> for heap usage profiling;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Benchmark library by Google for time performance profiling;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All benchmarks have been made on a i7 4790k (4 physical cores) with 8Gb of RAM, using WSL Ubuntu for Windows 10 and setting the CPU to high performance (clock’s frequency fixed to 4.2 GHz)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079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5D484-4754-4646-A9E2-C8CCA90F8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correctness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AC1B0F-4F2B-4D57-A38A-6175F6C261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1800" dirty="0"/>
                  <a:t>To test the correctness of the algorithm this has been done: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1800" dirty="0"/>
                  <a:t>n = a power of 2;</a:t>
                </a: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endParaRPr lang="en-US" sz="1800" b="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1800" dirty="0"/>
                  <a:t>Initialize the array of size n with random values between 0 and r-1;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1800" dirty="0"/>
                  <a:t>Sort the array;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1800" dirty="0"/>
                  <a:t>Test fails if:</a:t>
                </a:r>
              </a:p>
              <a:p>
                <a:pPr marL="1200150" lvl="1" indent="-457200"/>
                <a:r>
                  <a:rPr lang="en-US" sz="1800" dirty="0"/>
                  <a:t>The resulting array is not sorted (an element in position [</a:t>
                </a:r>
                <a:r>
                  <a:rPr lang="en-US" sz="1800" dirty="0" err="1"/>
                  <a:t>i</a:t>
                </a:r>
                <a:r>
                  <a:rPr lang="en-US" sz="1800" dirty="0"/>
                  <a:t>] is greater than an element in position [i+1]);</a:t>
                </a:r>
              </a:p>
              <a:p>
                <a:pPr marL="1200150" lvl="1" indent="-457200"/>
                <a:r>
                  <a:rPr lang="en-US" sz="1800" dirty="0"/>
                  <a:t>The resulting array has a different number of elements (if the unsorted array has 3 ‘1’, the resulting array must have 3 ‘1’);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1800" dirty="0"/>
                  <a:t>Repeat with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∗2 </m:t>
                    </m:r>
                  </m:oMath>
                </a14:m>
                <a:r>
                  <a:rPr lang="en-US" sz="1800" dirty="0"/>
                  <a:t>until </a:t>
                </a:r>
                <a14:m>
                  <m:oMath xmlns:m="http://schemas.openxmlformats.org/officeDocument/2006/math"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==</m:t>
                    </m:r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𝑀𝐴𝑋</m:t>
                    </m:r>
                  </m:oMath>
                </a14:m>
                <a:r>
                  <a:rPr lang="en-US" sz="1800" dirty="0"/>
                  <a:t>;</a:t>
                </a:r>
              </a:p>
              <a:p>
                <a:pPr marL="457200" indent="-457200"/>
                <a:r>
                  <a:rPr lang="en-US" sz="1800" dirty="0"/>
                  <a:t>	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AC1B0F-4F2B-4D57-A38A-6175F6C261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86" t="-809" r="-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7292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692E6-AD2E-489D-B536-E478C3996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correctness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9E434-50A6-408D-A34E-CFA5750D7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Run the test: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96604E-CBD5-4445-B8AD-4A2071561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77" y="2067718"/>
            <a:ext cx="5105400" cy="359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2857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07B97-CC00-4053-8391-BA093B278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30D46F-FA79-4444-915B-10EDFB8785C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1"/>
                <a:ext cx="8323726" cy="3684864"/>
              </a:xfrm>
            </p:spPr>
            <p:txBody>
              <a:bodyPr/>
              <a:lstStyle/>
              <a:p>
                <a:r>
                  <a:rPr lang="en-US" sz="2000" dirty="0"/>
                  <a:t>Time performances have been tested with the benchmark library developed by Google (1). To see how well the algorithm runs I’ve tested with different instance sizes and an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which grows linearly with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. Also, different levels of g++’s optimizations have been used (from –O0 to –O2).</a:t>
                </a:r>
                <a:endParaRPr lang="en-US" sz="1400" dirty="0">
                  <a:latin typeface="Consolas" panose="020B0609020204030204" pitchFamily="49" charset="0"/>
                </a:endParaRPr>
              </a:p>
              <a:p>
                <a:endParaRPr lang="en-US" sz="1400" dirty="0">
                  <a:latin typeface="Consolas" panose="020B0609020204030204" pitchFamily="49" charset="0"/>
                </a:endParaRPr>
              </a:p>
              <a:p>
                <a:r>
                  <a:rPr lang="en-US" sz="1400" dirty="0">
                    <a:latin typeface="Consolas" panose="020B0609020204030204" pitchFamily="49" charset="0"/>
                  </a:rPr>
                  <a:t>g++ &lt;prog&gt;.cpp -std=</a:t>
                </a:r>
                <a:r>
                  <a:rPr lang="en-US" sz="1400" dirty="0" err="1">
                    <a:latin typeface="Consolas" panose="020B0609020204030204" pitchFamily="49" charset="0"/>
                  </a:rPr>
                  <a:t>c++</a:t>
                </a:r>
                <a:r>
                  <a:rPr lang="en-US" sz="1400" dirty="0">
                    <a:latin typeface="Consolas" panose="020B0609020204030204" pitchFamily="49" charset="0"/>
                  </a:rPr>
                  <a:t>11 -</a:t>
                </a:r>
                <a:r>
                  <a:rPr lang="en-US" sz="1400" dirty="0" err="1">
                    <a:latin typeface="Consolas" panose="020B0609020204030204" pitchFamily="49" charset="0"/>
                  </a:rPr>
                  <a:t>isystem</a:t>
                </a:r>
                <a:r>
                  <a:rPr lang="en-US" sz="1400" dirty="0">
                    <a:latin typeface="Consolas" panose="020B0609020204030204" pitchFamily="49" charset="0"/>
                  </a:rPr>
                  <a:t> benchmark/include  -</a:t>
                </a:r>
                <a:r>
                  <a:rPr lang="en-US" sz="1400" dirty="0" err="1">
                    <a:latin typeface="Consolas" panose="020B0609020204030204" pitchFamily="49" charset="0"/>
                  </a:rPr>
                  <a:t>Lbenchmark</a:t>
                </a:r>
                <a:r>
                  <a:rPr lang="en-US" sz="1400" dirty="0">
                    <a:latin typeface="Consolas" panose="020B0609020204030204" pitchFamily="49" charset="0"/>
                  </a:rPr>
                  <a:t>/build/</a:t>
                </a:r>
                <a:r>
                  <a:rPr lang="en-US" sz="1400" dirty="0" err="1">
                    <a:latin typeface="Consolas" panose="020B0609020204030204" pitchFamily="49" charset="0"/>
                  </a:rPr>
                  <a:t>src</a:t>
                </a:r>
                <a:r>
                  <a:rPr lang="en-US" sz="1400" dirty="0">
                    <a:latin typeface="Consolas" panose="020B0609020204030204" pitchFamily="49" charset="0"/>
                  </a:rPr>
                  <a:t> -</a:t>
                </a:r>
                <a:r>
                  <a:rPr lang="en-US" sz="1400" dirty="0" err="1">
                    <a:latin typeface="Consolas" panose="020B0609020204030204" pitchFamily="49" charset="0"/>
                  </a:rPr>
                  <a:t>fopenmp</a:t>
                </a:r>
                <a:r>
                  <a:rPr lang="en-US" sz="1400" dirty="0">
                    <a:latin typeface="Consolas" panose="020B0609020204030204" pitchFamily="49" charset="0"/>
                  </a:rPr>
                  <a:t> –Ox -</a:t>
                </a:r>
                <a:r>
                  <a:rPr lang="en-US" sz="1400" dirty="0" err="1">
                    <a:latin typeface="Consolas" panose="020B0609020204030204" pitchFamily="49" charset="0"/>
                  </a:rPr>
                  <a:t>lbenchmark</a:t>
                </a:r>
                <a:r>
                  <a:rPr lang="en-US" sz="1400" dirty="0">
                    <a:latin typeface="Consolas" panose="020B0609020204030204" pitchFamily="49" charset="0"/>
                  </a:rPr>
                  <a:t> -</a:t>
                </a:r>
                <a:r>
                  <a:rPr lang="en-US" sz="1400" dirty="0" err="1">
                    <a:latin typeface="Consolas" panose="020B0609020204030204" pitchFamily="49" charset="0"/>
                  </a:rPr>
                  <a:t>lpthread</a:t>
                </a:r>
                <a:r>
                  <a:rPr lang="en-US" sz="1400" dirty="0">
                    <a:latin typeface="Consolas" panose="020B0609020204030204" pitchFamily="49" charset="0"/>
                  </a:rPr>
                  <a:t> -o &lt;</a:t>
                </a:r>
                <a:r>
                  <a:rPr lang="en-US" sz="1400" dirty="0" err="1">
                    <a:latin typeface="Consolas" panose="020B0609020204030204" pitchFamily="49" charset="0"/>
                  </a:rPr>
                  <a:t>out_exe</a:t>
                </a:r>
                <a:r>
                  <a:rPr lang="en-US" sz="1400" dirty="0">
                    <a:latin typeface="Consolas" panose="020B0609020204030204" pitchFamily="49" charset="0"/>
                  </a:rPr>
                  <a:t>&gt;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30D46F-FA79-4444-915B-10EDFB8785C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1"/>
                <a:ext cx="8323726" cy="3684864"/>
              </a:xfrm>
              <a:blipFill>
                <a:blip r:embed="rId2"/>
                <a:stretch>
                  <a:fillRect l="-733" t="-828" r="-3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685175CD-BB82-41EB-B892-CC97E29554F7}"/>
              </a:ext>
            </a:extLst>
          </p:cNvPr>
          <p:cNvSpPr txBox="1"/>
          <p:nvPr/>
        </p:nvSpPr>
        <p:spPr>
          <a:xfrm>
            <a:off x="457200" y="5629013"/>
            <a:ext cx="8028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(1): </a:t>
            </a:r>
            <a:r>
              <a:rPr lang="en-US" dirty="0">
                <a:hlinkClick r:id="rId3"/>
              </a:rPr>
              <a:t>google/benchmark: A microbenchmark support library (github.com)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4062750-46EF-43C9-A998-B0A958FA1CE4}"/>
              </a:ext>
            </a:extLst>
          </p:cNvPr>
          <p:cNvSpPr/>
          <p:nvPr/>
        </p:nvSpPr>
        <p:spPr>
          <a:xfrm>
            <a:off x="1518407" y="3685911"/>
            <a:ext cx="184558" cy="192947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2EC38BC-663D-4DEB-9989-F86AF3BE78F4}"/>
              </a:ext>
            </a:extLst>
          </p:cNvPr>
          <p:cNvCxnSpPr/>
          <p:nvPr/>
        </p:nvCxnSpPr>
        <p:spPr>
          <a:xfrm>
            <a:off x="1708625" y="3878858"/>
            <a:ext cx="209725" cy="251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4415AD5-E833-42D0-A6C5-6B819025A471}"/>
              </a:ext>
            </a:extLst>
          </p:cNvPr>
          <p:cNvSpPr txBox="1"/>
          <p:nvPr/>
        </p:nvSpPr>
        <p:spPr>
          <a:xfrm>
            <a:off x="1895911" y="4138553"/>
            <a:ext cx="339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lvl</a:t>
            </a:r>
            <a:r>
              <a:rPr lang="en-US" dirty="0"/>
              <a:t>. of optimization</a:t>
            </a:r>
          </a:p>
        </p:txBody>
      </p:sp>
    </p:spTree>
    <p:extLst>
      <p:ext uri="{BB962C8B-B14F-4D97-AF65-F5344CB8AC3E}">
        <p14:creationId xmlns:p14="http://schemas.microsoft.com/office/powerpoint/2010/main" val="856284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Table of contents </a:t>
            </a:r>
          </a:p>
        </p:txBody>
      </p:sp>
      <p:sp>
        <p:nvSpPr>
          <p:cNvPr id="4" name="Segnaposto contenuto 2"/>
          <p:cNvSpPr>
            <a:spLocks noGrp="1"/>
          </p:cNvSpPr>
          <p:nvPr>
            <p:ph idx="1"/>
          </p:nvPr>
        </p:nvSpPr>
        <p:spPr>
          <a:xfrm>
            <a:off x="423863" y="1647824"/>
            <a:ext cx="8229600" cy="2211112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Tx/>
              <a:buChar char="-"/>
              <a:defRPr/>
            </a:pPr>
            <a:r>
              <a:rPr lang="it-IT" b="1" kern="1200" dirty="0">
                <a:solidFill>
                  <a:srgbClr val="003F6E"/>
                </a:solidFill>
              </a:rPr>
              <a:t>Algorithm description</a:t>
            </a:r>
          </a:p>
          <a:p>
            <a:pPr marL="342900" indent="-342900">
              <a:buFontTx/>
              <a:buChar char="-"/>
              <a:defRPr/>
            </a:pPr>
            <a:r>
              <a:rPr lang="it-IT" b="1" dirty="0">
                <a:solidFill>
                  <a:srgbClr val="003F6E"/>
                </a:solidFill>
              </a:rPr>
              <a:t>Complexity analysis </a:t>
            </a:r>
          </a:p>
          <a:p>
            <a:pPr marL="342900" indent="-342900">
              <a:buFontTx/>
              <a:buChar char="-"/>
              <a:defRPr/>
            </a:pPr>
            <a:r>
              <a:rPr lang="it-IT" b="1" dirty="0">
                <a:solidFill>
                  <a:srgbClr val="003F6E"/>
                </a:solidFill>
              </a:rPr>
              <a:t>Used technologies</a:t>
            </a:r>
          </a:p>
          <a:p>
            <a:pPr marL="342900" indent="-342900">
              <a:buFontTx/>
              <a:buChar char="-"/>
              <a:defRPr/>
            </a:pPr>
            <a:r>
              <a:rPr lang="it-IT" b="1" dirty="0">
                <a:solidFill>
                  <a:srgbClr val="003F6E"/>
                </a:solidFill>
              </a:rPr>
              <a:t>Testing correctness</a:t>
            </a:r>
          </a:p>
          <a:p>
            <a:pPr marL="342900" indent="-342900">
              <a:buFontTx/>
              <a:buChar char="-"/>
              <a:defRPr/>
            </a:pPr>
            <a:r>
              <a:rPr lang="it-IT" b="1" kern="1200" dirty="0">
                <a:solidFill>
                  <a:srgbClr val="003F6E"/>
                </a:solidFill>
              </a:rPr>
              <a:t>Performance benchmarks </a:t>
            </a:r>
          </a:p>
          <a:p>
            <a:pPr marL="342900" indent="-342900">
              <a:buFontTx/>
              <a:buChar char="-"/>
              <a:defRPr/>
            </a:pPr>
            <a:r>
              <a:rPr lang="it-IT" b="1" kern="1200" dirty="0">
                <a:solidFill>
                  <a:srgbClr val="003F6E"/>
                </a:solidFill>
              </a:rPr>
              <a:t>Conclusions </a:t>
            </a:r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439738" y="3160713"/>
            <a:ext cx="8229600" cy="1354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it-IT" b="1" dirty="0">
              <a:solidFill>
                <a:srgbClr val="003F6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C2630-D609-4022-AC23-059B48C6C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90FC6-8C40-4A82-B45E-23B0F0DA3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cases: arrays of size n, with integers in the range {0,..,r-1}. Arrays are initialized randomly using </a:t>
            </a:r>
            <a:r>
              <a:rPr lang="en-US" dirty="0">
                <a:latin typeface="Consolas" panose="020B0609020204030204" pitchFamily="49" charset="0"/>
              </a:rPr>
              <a:t>rand() </a:t>
            </a:r>
            <a:r>
              <a:rPr lang="en-US" dirty="0"/>
              <a:t>function (uniform distribution).</a:t>
            </a:r>
          </a:p>
          <a:p>
            <a:endParaRPr lang="en-US" dirty="0"/>
          </a:p>
          <a:p>
            <a:r>
              <a:rPr lang="en-US" dirty="0"/>
              <a:t>The considered time is the total CPU time, not the wall one.</a:t>
            </a:r>
          </a:p>
          <a:p>
            <a:endParaRPr lang="en-US" dirty="0"/>
          </a:p>
          <a:p>
            <a:r>
              <a:rPr lang="en-US" dirty="0"/>
              <a:t>Console outputs are saved in the project repository:</a:t>
            </a:r>
          </a:p>
          <a:p>
            <a:r>
              <a:rPr lang="en-US" dirty="0"/>
              <a:t>Filename – </a:t>
            </a:r>
            <a:r>
              <a:rPr lang="en-US" dirty="0">
                <a:latin typeface="Consolas" panose="020B0609020204030204" pitchFamily="49" charset="0"/>
              </a:rPr>
              <a:t>output.txt</a:t>
            </a:r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860707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38485-099C-480D-87DC-93F9D5B5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 –O0 optimization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AC1F673-4382-495B-99B0-4E9EDF5685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4348163"/>
              </p:ext>
            </p:extLst>
          </p:nvPr>
        </p:nvGraphicFramePr>
        <p:xfrm>
          <a:off x="1300593" y="1551612"/>
          <a:ext cx="6769616" cy="35405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8484">
                  <a:extLst>
                    <a:ext uri="{9D8B030D-6E8A-4147-A177-3AD203B41FA5}">
                      <a16:colId xmlns:a16="http://schemas.microsoft.com/office/drawing/2014/main" val="3051362115"/>
                    </a:ext>
                  </a:extLst>
                </a:gridCol>
                <a:gridCol w="1201289">
                  <a:extLst>
                    <a:ext uri="{9D8B030D-6E8A-4147-A177-3AD203B41FA5}">
                      <a16:colId xmlns:a16="http://schemas.microsoft.com/office/drawing/2014/main" val="835604944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2829320984"/>
                    </a:ext>
                  </a:extLst>
                </a:gridCol>
                <a:gridCol w="890367">
                  <a:extLst>
                    <a:ext uri="{9D8B030D-6E8A-4147-A177-3AD203B41FA5}">
                      <a16:colId xmlns:a16="http://schemas.microsoft.com/office/drawing/2014/main" val="799212356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776359583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2537334439"/>
                    </a:ext>
                  </a:extLst>
                </a:gridCol>
                <a:gridCol w="890367">
                  <a:extLst>
                    <a:ext uri="{9D8B030D-6E8A-4147-A177-3AD203B41FA5}">
                      <a16:colId xmlns:a16="http://schemas.microsoft.com/office/drawing/2014/main" val="1056790108"/>
                    </a:ext>
                  </a:extLst>
                </a:gridCol>
              </a:tblGrid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Instance size (N)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 thread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4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16 threads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178407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262144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128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109375000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61079545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36458333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31250000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46875000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66331297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524288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256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229166667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125000000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76388889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56818182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74776786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21126999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1048576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445312500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239583333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152343750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122395833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175000000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4493693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2097152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1024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906250000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507812500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289062500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213541667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291666667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913468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4194304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2048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1843750000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1000000000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640625000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437500000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500000000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0548863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8388608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4096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3750000000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2125000000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1281250000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906250000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1171875000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21298627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16777216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8192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7640625000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4187500000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2609375000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1953125000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2468750000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47655909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33554432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16384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1.5547E+10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8875000000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5750000000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3906250000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5062500000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2056007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67108864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32768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3.3063E+10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18718750000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1.2484E+10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8640625000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10234375000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2984980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134217728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65536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7.3281E+10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41218750000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2.7266E+10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1.7609E+10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20359375000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82784144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8BA77686-7B4F-4C83-841D-A07B4FC3FD58}"/>
              </a:ext>
            </a:extLst>
          </p:cNvPr>
          <p:cNvSpPr/>
          <p:nvPr/>
        </p:nvSpPr>
        <p:spPr>
          <a:xfrm rot="16200000">
            <a:off x="5771626" y="3213335"/>
            <a:ext cx="411060" cy="418610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05CF54-2BDA-4FF5-93B1-3FD4DA4A562B}"/>
              </a:ext>
            </a:extLst>
          </p:cNvPr>
          <p:cNvSpPr txBox="1"/>
          <p:nvPr/>
        </p:nvSpPr>
        <p:spPr>
          <a:xfrm>
            <a:off x="5108896" y="5603846"/>
            <a:ext cx="336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in nanoseconds</a:t>
            </a:r>
          </a:p>
        </p:txBody>
      </p:sp>
    </p:spTree>
    <p:extLst>
      <p:ext uri="{BB962C8B-B14F-4D97-AF65-F5344CB8AC3E}">
        <p14:creationId xmlns:p14="http://schemas.microsoft.com/office/powerpoint/2010/main" val="311199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F08D-2C2D-4978-AA82-96851F1CD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 –O0 optimization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82BF09B4-903E-4AC9-9EED-307FD847479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323263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928509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38485-099C-480D-87DC-93F9D5B5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 –O1 optimization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AC1F673-4382-495B-99B0-4E9EDF5685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2601730"/>
              </p:ext>
            </p:extLst>
          </p:nvPr>
        </p:nvGraphicFramePr>
        <p:xfrm>
          <a:off x="1300593" y="1551612"/>
          <a:ext cx="6769616" cy="35405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8484">
                  <a:extLst>
                    <a:ext uri="{9D8B030D-6E8A-4147-A177-3AD203B41FA5}">
                      <a16:colId xmlns:a16="http://schemas.microsoft.com/office/drawing/2014/main" val="3051362115"/>
                    </a:ext>
                  </a:extLst>
                </a:gridCol>
                <a:gridCol w="1201289">
                  <a:extLst>
                    <a:ext uri="{9D8B030D-6E8A-4147-A177-3AD203B41FA5}">
                      <a16:colId xmlns:a16="http://schemas.microsoft.com/office/drawing/2014/main" val="835604944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2829320984"/>
                    </a:ext>
                  </a:extLst>
                </a:gridCol>
                <a:gridCol w="890367">
                  <a:extLst>
                    <a:ext uri="{9D8B030D-6E8A-4147-A177-3AD203B41FA5}">
                      <a16:colId xmlns:a16="http://schemas.microsoft.com/office/drawing/2014/main" val="799212356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776359583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2537334439"/>
                    </a:ext>
                  </a:extLst>
                </a:gridCol>
                <a:gridCol w="890367">
                  <a:extLst>
                    <a:ext uri="{9D8B030D-6E8A-4147-A177-3AD203B41FA5}">
                      <a16:colId xmlns:a16="http://schemas.microsoft.com/office/drawing/2014/main" val="1056790108"/>
                    </a:ext>
                  </a:extLst>
                </a:gridCol>
              </a:tblGrid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Instance size (N)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 thread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4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16 threads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178407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262144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128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20507813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14687500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11230469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10602679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24784483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66331297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524288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256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41360294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27644231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20220588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21484375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57812500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21126999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1048576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88541667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61079545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44117647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104687500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4493693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2097152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1024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197916667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138020833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102678571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84821429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207031250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913468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4194304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2048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453125000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281250000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398437500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0548863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8388608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4096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609375000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406250000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367187500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718750000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21298627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16777216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8192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2062500000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1359375000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890625000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812500000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1875000000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47655909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33554432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16384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4484375000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2812500000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2015625000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1812500000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3687500000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2056007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67108864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32768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1.0969E+10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6875000000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4843750000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4859375000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8062500000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2984980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134217728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65536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2.8156E+10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16687500000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1.2578E+10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1.1672E+10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17187500000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82784144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8BA77686-7B4F-4C83-841D-A07B4FC3FD58}"/>
              </a:ext>
            </a:extLst>
          </p:cNvPr>
          <p:cNvSpPr/>
          <p:nvPr/>
        </p:nvSpPr>
        <p:spPr>
          <a:xfrm rot="16200000">
            <a:off x="5771626" y="3213335"/>
            <a:ext cx="411060" cy="418610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05CF54-2BDA-4FF5-93B1-3FD4DA4A562B}"/>
              </a:ext>
            </a:extLst>
          </p:cNvPr>
          <p:cNvSpPr txBox="1"/>
          <p:nvPr/>
        </p:nvSpPr>
        <p:spPr>
          <a:xfrm>
            <a:off x="5108896" y="5603846"/>
            <a:ext cx="336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in nanoseconds</a:t>
            </a:r>
          </a:p>
        </p:txBody>
      </p:sp>
    </p:spTree>
    <p:extLst>
      <p:ext uri="{BB962C8B-B14F-4D97-AF65-F5344CB8AC3E}">
        <p14:creationId xmlns:p14="http://schemas.microsoft.com/office/powerpoint/2010/main" val="37709680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F08D-2C2D-4978-AA82-96851F1CD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 –O1 optimization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A8EC224-46A3-4674-8B69-8A9BC8600B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3334554"/>
              </p:ext>
            </p:extLst>
          </p:nvPr>
        </p:nvGraphicFramePr>
        <p:xfrm>
          <a:off x="1210393" y="1457070"/>
          <a:ext cx="6737297" cy="4561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731418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38485-099C-480D-87DC-93F9D5B5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 –O2 optimization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AC1F673-4382-495B-99B0-4E9EDF5685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3222263"/>
              </p:ext>
            </p:extLst>
          </p:nvPr>
        </p:nvGraphicFramePr>
        <p:xfrm>
          <a:off x="1300593" y="1551612"/>
          <a:ext cx="6769616" cy="35405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8484">
                  <a:extLst>
                    <a:ext uri="{9D8B030D-6E8A-4147-A177-3AD203B41FA5}">
                      <a16:colId xmlns:a16="http://schemas.microsoft.com/office/drawing/2014/main" val="3051362115"/>
                    </a:ext>
                  </a:extLst>
                </a:gridCol>
                <a:gridCol w="1201289">
                  <a:extLst>
                    <a:ext uri="{9D8B030D-6E8A-4147-A177-3AD203B41FA5}">
                      <a16:colId xmlns:a16="http://schemas.microsoft.com/office/drawing/2014/main" val="835604944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2829320984"/>
                    </a:ext>
                  </a:extLst>
                </a:gridCol>
                <a:gridCol w="890367">
                  <a:extLst>
                    <a:ext uri="{9D8B030D-6E8A-4147-A177-3AD203B41FA5}">
                      <a16:colId xmlns:a16="http://schemas.microsoft.com/office/drawing/2014/main" val="799212356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776359583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2537334439"/>
                    </a:ext>
                  </a:extLst>
                </a:gridCol>
                <a:gridCol w="890367">
                  <a:extLst>
                    <a:ext uri="{9D8B030D-6E8A-4147-A177-3AD203B41FA5}">
                      <a16:colId xmlns:a16="http://schemas.microsoft.com/office/drawing/2014/main" val="1056790108"/>
                    </a:ext>
                  </a:extLst>
                </a:gridCol>
              </a:tblGrid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Instance size (N)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 thread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4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16 threads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178407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262144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128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17736486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14062500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11230469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15997024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21739130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66331297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524288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256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36184211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21599265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23437500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58894231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21126999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1048576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87053571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53977273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44117647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45833333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95486111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4493693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2097152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1024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203125000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128125000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91145833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93750000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244791667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913468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4194304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2048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562500000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335937500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177083333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406250000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0548863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8388608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4096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1109375000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625000000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398437500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382812500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781250000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21298627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16777216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8192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2312500000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1546875000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921875000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875000000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1968750000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47655909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33554432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16384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4718750000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3375000000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2046875000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1984375000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3968750000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2056007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67108864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32768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1.125E+10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7359375000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4984375000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4890625000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8250000000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2984980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134217728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65536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3.0016E+10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22390625000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1.3375E+10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1.3266E+10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17937500000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82784144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8BA77686-7B4F-4C83-841D-A07B4FC3FD58}"/>
              </a:ext>
            </a:extLst>
          </p:cNvPr>
          <p:cNvSpPr/>
          <p:nvPr/>
        </p:nvSpPr>
        <p:spPr>
          <a:xfrm rot="16200000">
            <a:off x="5771626" y="3213335"/>
            <a:ext cx="411060" cy="418610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05CF54-2BDA-4FF5-93B1-3FD4DA4A562B}"/>
              </a:ext>
            </a:extLst>
          </p:cNvPr>
          <p:cNvSpPr txBox="1"/>
          <p:nvPr/>
        </p:nvSpPr>
        <p:spPr>
          <a:xfrm>
            <a:off x="5108896" y="5603846"/>
            <a:ext cx="336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in nanoseconds</a:t>
            </a:r>
          </a:p>
        </p:txBody>
      </p:sp>
    </p:spTree>
    <p:extLst>
      <p:ext uri="{BB962C8B-B14F-4D97-AF65-F5344CB8AC3E}">
        <p14:creationId xmlns:p14="http://schemas.microsoft.com/office/powerpoint/2010/main" val="4344378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F08D-2C2D-4978-AA82-96851F1CD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 –O2 optimization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794B9378-E062-4AD3-8090-0C958EBF416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323263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879028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38485-099C-480D-87DC-93F9D5B5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 –O3 optimization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AC1F673-4382-495B-99B0-4E9EDF5685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2033042"/>
              </p:ext>
            </p:extLst>
          </p:nvPr>
        </p:nvGraphicFramePr>
        <p:xfrm>
          <a:off x="1300593" y="1551612"/>
          <a:ext cx="6769616" cy="35405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8484">
                  <a:extLst>
                    <a:ext uri="{9D8B030D-6E8A-4147-A177-3AD203B41FA5}">
                      <a16:colId xmlns:a16="http://schemas.microsoft.com/office/drawing/2014/main" val="3051362115"/>
                    </a:ext>
                  </a:extLst>
                </a:gridCol>
                <a:gridCol w="1201289">
                  <a:extLst>
                    <a:ext uri="{9D8B030D-6E8A-4147-A177-3AD203B41FA5}">
                      <a16:colId xmlns:a16="http://schemas.microsoft.com/office/drawing/2014/main" val="835604944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2829320984"/>
                    </a:ext>
                  </a:extLst>
                </a:gridCol>
                <a:gridCol w="890367">
                  <a:extLst>
                    <a:ext uri="{9D8B030D-6E8A-4147-A177-3AD203B41FA5}">
                      <a16:colId xmlns:a16="http://schemas.microsoft.com/office/drawing/2014/main" val="799212356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776359583"/>
                    </a:ext>
                  </a:extLst>
                </a:gridCol>
                <a:gridCol w="819703">
                  <a:extLst>
                    <a:ext uri="{9D8B030D-6E8A-4147-A177-3AD203B41FA5}">
                      <a16:colId xmlns:a16="http://schemas.microsoft.com/office/drawing/2014/main" val="2537334439"/>
                    </a:ext>
                  </a:extLst>
                </a:gridCol>
                <a:gridCol w="890367">
                  <a:extLst>
                    <a:ext uri="{9D8B030D-6E8A-4147-A177-3AD203B41FA5}">
                      <a16:colId xmlns:a16="http://schemas.microsoft.com/office/drawing/2014/main" val="1056790108"/>
                    </a:ext>
                  </a:extLst>
                </a:gridCol>
              </a:tblGrid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Instance size (N)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 thread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4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 threads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16 threads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178407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262144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128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16768293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10602679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10833333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21484375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66331297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524288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256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32738095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24038462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20019531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22949219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54687500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21126999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1048576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78125000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62500000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43945312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106534091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4493693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2097152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1024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179687500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122395833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86805556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87053571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177083333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913468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4194304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2048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414062500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265625000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335937500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0548863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8388608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4096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890625000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562500000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390625000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343750000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906250000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21298627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16777216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8192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1843750000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1343750000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828125000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859375000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1562500000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47655909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33554432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16384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4109375000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3140625000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2125000000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1890625000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3859375000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2056007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67108864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32768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1.0516E+10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8312500000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4671875000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5031250000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7750000000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29849802"/>
                  </a:ext>
                </a:extLst>
              </a:tr>
              <a:tr h="321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134217728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65536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2.9953E+10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18578125000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1.3984E+10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1.275E+10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15906250000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82784144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8BA77686-7B4F-4C83-841D-A07B4FC3FD58}"/>
              </a:ext>
            </a:extLst>
          </p:cNvPr>
          <p:cNvSpPr/>
          <p:nvPr/>
        </p:nvSpPr>
        <p:spPr>
          <a:xfrm rot="16200000">
            <a:off x="5771626" y="3213335"/>
            <a:ext cx="411060" cy="418610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05CF54-2BDA-4FF5-93B1-3FD4DA4A562B}"/>
              </a:ext>
            </a:extLst>
          </p:cNvPr>
          <p:cNvSpPr txBox="1"/>
          <p:nvPr/>
        </p:nvSpPr>
        <p:spPr>
          <a:xfrm>
            <a:off x="5108896" y="5603846"/>
            <a:ext cx="336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in nanoseconds</a:t>
            </a:r>
          </a:p>
        </p:txBody>
      </p:sp>
    </p:spTree>
    <p:extLst>
      <p:ext uri="{BB962C8B-B14F-4D97-AF65-F5344CB8AC3E}">
        <p14:creationId xmlns:p14="http://schemas.microsoft.com/office/powerpoint/2010/main" val="10035093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F08D-2C2D-4978-AA82-96851F1CD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 –O3 optimization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0B83DC7-8E36-47E7-AECC-4FEDC4F6112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323263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605686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7A45-7832-4151-8B4E-A795CF47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usage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7B159-D98F-45E8-84BB-D33B47CAE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profile the memory usage of the program I’ve used </a:t>
            </a:r>
            <a:r>
              <a:rPr lang="en-US" dirty="0" err="1"/>
              <a:t>Valgrind</a:t>
            </a:r>
            <a:r>
              <a:rPr lang="en-US" dirty="0"/>
              <a:t>, a useful tool to detect memory leaks and the total usage of the heap (dynamic allocated memory).</a:t>
            </a:r>
          </a:p>
          <a:p>
            <a:r>
              <a:rPr lang="en-US" dirty="0"/>
              <a:t>To do this the program must run under this command: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</a:rPr>
              <a:t>$ </a:t>
            </a:r>
            <a:r>
              <a:rPr lang="en-US" sz="1400" dirty="0" err="1">
                <a:latin typeface="Consolas" panose="020B0609020204030204" pitchFamily="49" charset="0"/>
              </a:rPr>
              <a:t>valgrind</a:t>
            </a:r>
            <a:r>
              <a:rPr lang="en-US" sz="1400" dirty="0">
                <a:latin typeface="Consolas" panose="020B0609020204030204" pitchFamily="49" charset="0"/>
              </a:rPr>
              <a:t> ./&lt;</a:t>
            </a:r>
            <a:r>
              <a:rPr lang="en-US" sz="1400" dirty="0" err="1">
                <a:latin typeface="Consolas" panose="020B0609020204030204" pitchFamily="49" charset="0"/>
              </a:rPr>
              <a:t>prog_name</a:t>
            </a:r>
            <a:r>
              <a:rPr lang="en-US" sz="1400" dirty="0">
                <a:latin typeface="Consolas" panose="020B0609020204030204" pitchFamily="49" charset="0"/>
              </a:rPr>
              <a:t>&gt;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To avoid any possible memory optimization I’ve compiled the .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cpp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without using –Ox options.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962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13335-45A0-4608-B480-B1254FC7A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description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A52BA8-086E-4179-AB6F-D2A18BB9A1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 algorithm that has been implemented is a parallel sorting algorithm.</a:t>
                </a:r>
              </a:p>
              <a:p>
                <a:r>
                  <a:rPr lang="en-US" dirty="0"/>
                  <a:t>Input: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: 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array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of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integers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b="0" dirty="0"/>
              </a:p>
              <a:p>
                <a:endParaRPr lang="en-US" dirty="0"/>
              </a:p>
              <a:p>
                <a:r>
                  <a:rPr lang="en-US" dirty="0"/>
                  <a:t>Integers are bounded by r </a:t>
                </a:r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∀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→0≤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For convenience only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mod(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 =0</m:t>
                    </m:r>
                  </m:oMath>
                </a14:m>
                <a:r>
                  <a:rPr lang="en-US" dirty="0"/>
                  <a:t> will be used, this because the array will be partitioned in the first step and we don’t want to focus the analysis on ceil/floor.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A52BA8-086E-4179-AB6F-D2A18BB9A1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52" t="-809" r="-7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13799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BB91E-1F33-4E02-9994-AF74AE606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usage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DCACB-F4D0-4E12-9C6A-BDE7B6B9D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The program will run under the supervision of </a:t>
            </a:r>
            <a:r>
              <a:rPr lang="en-US" sz="1800" dirty="0" err="1"/>
              <a:t>valgrind</a:t>
            </a:r>
            <a:r>
              <a:rPr lang="en-US" sz="1800" dirty="0"/>
              <a:t> and at the end it will print on the console something like that: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48D778-454C-4E4E-98C0-B5845A611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95001"/>
            <a:ext cx="6764060" cy="372782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0599904-94CD-4C4D-84FC-99C940E83737}"/>
              </a:ext>
            </a:extLst>
          </p:cNvPr>
          <p:cNvSpPr/>
          <p:nvPr/>
        </p:nvSpPr>
        <p:spPr>
          <a:xfrm>
            <a:off x="964734" y="4043494"/>
            <a:ext cx="5293453" cy="24328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Single Corner Rounded 10">
            <a:extLst>
              <a:ext uri="{FF2B5EF4-FFF2-40B4-BE49-F238E27FC236}">
                <a16:creationId xmlns:a16="http://schemas.microsoft.com/office/drawing/2014/main" id="{6FA98B14-98A4-49F6-B092-35C1CEB56601}"/>
              </a:ext>
            </a:extLst>
          </p:cNvPr>
          <p:cNvSpPr/>
          <p:nvPr/>
        </p:nvSpPr>
        <p:spPr>
          <a:xfrm>
            <a:off x="4915605" y="3325662"/>
            <a:ext cx="2181138" cy="511156"/>
          </a:xfrm>
          <a:prstGeom prst="round1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474 KB allocated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A6F79883-2A60-4425-84F3-0BDF313FE489}"/>
              </a:ext>
            </a:extLst>
          </p:cNvPr>
          <p:cNvCxnSpPr>
            <a:stCxn id="11" idx="1"/>
          </p:cNvCxnSpPr>
          <p:nvPr/>
        </p:nvCxnSpPr>
        <p:spPr>
          <a:xfrm rot="10800000" flipV="1">
            <a:off x="4619063" y="3581240"/>
            <a:ext cx="296542" cy="46225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13991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99274-1265-4D04-9046-A1D4F2F40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usage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B795735-8A7D-4D38-A286-CB2751BB88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9753323"/>
              </p:ext>
            </p:extLst>
          </p:nvPr>
        </p:nvGraphicFramePr>
        <p:xfrm>
          <a:off x="1384991" y="1471568"/>
          <a:ext cx="6388102" cy="34335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3295">
                  <a:extLst>
                    <a:ext uri="{9D8B030D-6E8A-4147-A177-3AD203B41FA5}">
                      <a16:colId xmlns:a16="http://schemas.microsoft.com/office/drawing/2014/main" val="452278801"/>
                    </a:ext>
                  </a:extLst>
                </a:gridCol>
                <a:gridCol w="2033295">
                  <a:extLst>
                    <a:ext uri="{9D8B030D-6E8A-4147-A177-3AD203B41FA5}">
                      <a16:colId xmlns:a16="http://schemas.microsoft.com/office/drawing/2014/main" val="3838872848"/>
                    </a:ext>
                  </a:extLst>
                </a:gridCol>
                <a:gridCol w="2321512">
                  <a:extLst>
                    <a:ext uri="{9D8B030D-6E8A-4147-A177-3AD203B41FA5}">
                      <a16:colId xmlns:a16="http://schemas.microsoft.com/office/drawing/2014/main" val="2857325884"/>
                    </a:ext>
                  </a:extLst>
                </a:gridCol>
              </a:tblGrid>
              <a:tr h="4160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Instance size 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Memory usage (MB)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1264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0.11328125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9368673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0.15018082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4842077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0.17277908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5627514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0.43932724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935861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0.7455101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4915246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3.28728485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6910023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6.43218613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4432206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31.6703224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5155491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63.1802635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352431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315.390152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1400527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630.232704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58550096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B698AF4-D44F-49F0-A45B-F22574719C1A}"/>
                  </a:ext>
                </a:extLst>
              </p:cNvPr>
              <p:cNvSpPr txBox="1"/>
              <p:nvPr/>
            </p:nvSpPr>
            <p:spPr>
              <a:xfrm>
                <a:off x="410369" y="5183137"/>
                <a:ext cx="8323262" cy="7589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Use case assumption: R grows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(</m:t>
                    </m:r>
                    <m:rad>
                      <m:radPr>
                        <m:degHide m:val="on"/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ra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400" dirty="0"/>
              </a:p>
              <a:p>
                <a:r>
                  <a:rPr lang="en-US" sz="1400" dirty="0"/>
                  <a:t>It’s easy to see that the memory usage is linear </a:t>
                </a:r>
                <a:r>
                  <a:rPr lang="en-US" sz="1400" dirty="0" err="1"/>
                  <a:t>w.r.t.</a:t>
                </a:r>
                <a:r>
                  <a:rPr lang="en-US" sz="1400" dirty="0"/>
                  <a:t> the instance size, not particularly surprising, but it’s an indicator that it can scale well. The space complexity is </a:t>
                </a:r>
                <a:r>
                  <a:rPr lang="el-GR" sz="1400" dirty="0"/>
                  <a:t>Θ</a:t>
                </a:r>
                <a:r>
                  <a:rPr lang="en-US" sz="1400" dirty="0"/>
                  <a:t>(n), considering n &gt;&gt; r.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B698AF4-D44F-49F0-A45B-F22574719C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369" y="5183137"/>
                <a:ext cx="8323262" cy="758926"/>
              </a:xfrm>
              <a:prstGeom prst="rect">
                <a:avLst/>
              </a:prstGeom>
              <a:blipFill>
                <a:blip r:embed="rId2"/>
                <a:stretch>
                  <a:fillRect l="-220"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56533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44D06-824B-45B9-A825-820877DD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B3ED-A37A-4C36-84E1-3EDC25BF3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E299666-44CA-4EED-AE44-3D582017B6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5108135"/>
              </p:ext>
            </p:extLst>
          </p:nvPr>
        </p:nvGraphicFramePr>
        <p:xfrm>
          <a:off x="195060" y="1600200"/>
          <a:ext cx="8767964" cy="4025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49066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8BBC4-CA48-4F71-B372-0814A03EA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D431633-4D36-4AA0-9768-FB54C8B58A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algorithm promises an exceptional level of parallelism which cuts the time complexity very easily.</a:t>
                </a:r>
              </a:p>
              <a:p>
                <a:endParaRPr lang="en-US" dirty="0"/>
              </a:p>
              <a:p>
                <a:r>
                  <a:rPr lang="en-US" dirty="0"/>
                  <a:t>The drawback is the huge memory usage due to the auxiliary data structures.</a:t>
                </a:r>
              </a:p>
              <a:p>
                <a:endParaRPr lang="en-US" dirty="0"/>
              </a:p>
              <a:p>
                <a:r>
                  <a:rPr lang="en-US" dirty="0"/>
                  <a:t>Given my implementation and how for-loops have been parallelized, the algorithm works well when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den>
                    </m:f>
                  </m:oMath>
                </a14:m>
                <a:r>
                  <a:rPr lang="en-US" dirty="0"/>
                  <a:t> is not small and It’s a multiplier of the number of threads. This because the majority of the nested for-loops have the outer one which iterates over the sub-arrays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D431633-4D36-4AA0-9768-FB54C8B58A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52" t="-809" r="-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2331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8595E-19B8-4723-B20F-956BC5A70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description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FDA36F-80DC-4A0F-824E-37D900576C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b="1" dirty="0"/>
                  <a:t>First step</a:t>
                </a:r>
              </a:p>
              <a:p>
                <a:r>
                  <a:rPr lang="en-US" dirty="0"/>
                  <a:t>Partition the array A[n] into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i="1" smtClean="0">
                            <a:latin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den>
                    </m:f>
                  </m:oMath>
                </a14:m>
                <a:r>
                  <a:rPr lang="en-US" dirty="0"/>
                  <a:t> subarrays:</a:t>
                </a:r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0,..,</m:t>
                          </m:r>
                          <m:f>
                            <m:f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,..,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−1]</m:t>
                      </m:r>
                    </m:oMath>
                  </m:oMathPara>
                </a14:m>
                <a:endParaRPr lang="en-US" dirty="0"/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0,..,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,..,2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−1]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								  …</a:t>
                </a:r>
              </a:p>
              <a:p>
                <a:r>
                  <a:rPr lang="en-US" dirty="0"/>
                  <a:t>					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f>
                          <m:fPr>
                            <m:ctrlPr>
                              <a:rPr lang="pt-BR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pt-BR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den>
                        </m:f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,..,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−1]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FDA36F-80DC-4A0F-824E-37D900576C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52" t="-8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1622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FA8DD-DE14-4FBF-94DE-FB7C0BABF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description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D30E08-BBC2-4DC1-A96D-602B6D4CE32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10137" y="1600200"/>
                <a:ext cx="8323726" cy="4525963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2000" dirty="0"/>
                  <a:t>Sort each subarray in parallel with the bucket sorting method. </a:t>
                </a:r>
              </a:p>
              <a:p>
                <a:r>
                  <a:rPr lang="en-US" sz="2000" dirty="0"/>
                  <a:t>Example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sz="2000" b="0" dirty="0"/>
              </a:p>
              <a:p>
                <a:endParaRPr lang="en-US" dirty="0"/>
              </a:p>
              <a:p>
                <a:endParaRPr lang="en-US" sz="2000" b="0" dirty="0"/>
              </a:p>
              <a:p>
                <a:r>
                  <a:rPr lang="en-US" sz="2000" b="0" dirty="0"/>
                  <a:t>Insert each element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en-US" sz="2000" b="0" dirty="0"/>
                  <a:t> at the end of &lt;list&gt; Buckets[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en-US" sz="2000" b="0" dirty="0"/>
                  <a:t>]</a:t>
                </a:r>
              </a:p>
              <a:p>
                <a:endParaRPr lang="en-US" dirty="0"/>
              </a:p>
              <a:p>
                <a:endParaRPr lang="en-US" b="0" dirty="0"/>
              </a:p>
              <a:p>
                <a:endParaRPr lang="en-US" dirty="0"/>
              </a:p>
              <a:p>
                <a:endParaRPr lang="en-US" b="0" dirty="0"/>
              </a:p>
              <a:p>
                <a:endParaRPr lang="en-US" dirty="0"/>
              </a:p>
              <a:p>
                <a:endParaRPr lang="en-US" sz="2000" b="0" dirty="0"/>
              </a:p>
              <a:p>
                <a:r>
                  <a:rPr lang="en-US" sz="2000" b="0" dirty="0"/>
                  <a:t>After </a:t>
                </a:r>
                <a:r>
                  <a:rPr lang="en-US" sz="2000" dirty="0"/>
                  <a:t>building the buckets, traverse each list starting from 0 to r-1.</a:t>
                </a:r>
                <a:endParaRPr lang="en-US" sz="2000" b="0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D30E08-BBC2-4DC1-A96D-602B6D4CE3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10137" y="1600200"/>
                <a:ext cx="8323726" cy="4525963"/>
              </a:xfrm>
              <a:blipFill>
                <a:blip r:embed="rId2"/>
                <a:stretch>
                  <a:fillRect l="-732" t="-1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AEEC572-B934-49B2-B666-A27F049FA9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4401981"/>
              </p:ext>
            </p:extLst>
          </p:nvPr>
        </p:nvGraphicFramePr>
        <p:xfrm>
          <a:off x="457200" y="2382878"/>
          <a:ext cx="4207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770">
                  <a:extLst>
                    <a:ext uri="{9D8B030D-6E8A-4147-A177-3AD203B41FA5}">
                      <a16:colId xmlns:a16="http://schemas.microsoft.com/office/drawing/2014/main" val="2068682388"/>
                    </a:ext>
                  </a:extLst>
                </a:gridCol>
                <a:gridCol w="1051770">
                  <a:extLst>
                    <a:ext uri="{9D8B030D-6E8A-4147-A177-3AD203B41FA5}">
                      <a16:colId xmlns:a16="http://schemas.microsoft.com/office/drawing/2014/main" val="1860263598"/>
                    </a:ext>
                  </a:extLst>
                </a:gridCol>
                <a:gridCol w="1051770">
                  <a:extLst>
                    <a:ext uri="{9D8B030D-6E8A-4147-A177-3AD203B41FA5}">
                      <a16:colId xmlns:a16="http://schemas.microsoft.com/office/drawing/2014/main" val="623237391"/>
                    </a:ext>
                  </a:extLst>
                </a:gridCol>
                <a:gridCol w="1051770">
                  <a:extLst>
                    <a:ext uri="{9D8B030D-6E8A-4147-A177-3AD203B41FA5}">
                      <a16:colId xmlns:a16="http://schemas.microsoft.com/office/drawing/2014/main" val="38699699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224665"/>
                  </a:ext>
                </a:extLst>
              </a:tr>
            </a:tbl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B23E730-B674-4C31-A87E-753F8CE64E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652950"/>
              </p:ext>
            </p:extLst>
          </p:nvPr>
        </p:nvGraphicFramePr>
        <p:xfrm>
          <a:off x="457200" y="3479913"/>
          <a:ext cx="994095" cy="1479277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994095">
                  <a:extLst>
                    <a:ext uri="{9D8B030D-6E8A-4147-A177-3AD203B41FA5}">
                      <a16:colId xmlns:a16="http://schemas.microsoft.com/office/drawing/2014/main" val="3440940504"/>
                    </a:ext>
                  </a:extLst>
                </a:gridCol>
              </a:tblGrid>
              <a:tr h="37183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457324"/>
                  </a:ext>
                </a:extLst>
              </a:tr>
              <a:tr h="26844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873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1218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0678710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DF7EEA53-04F5-42AA-88A2-0977023DF8A7}"/>
              </a:ext>
            </a:extLst>
          </p:cNvPr>
          <p:cNvSpPr/>
          <p:nvPr/>
        </p:nvSpPr>
        <p:spPr>
          <a:xfrm>
            <a:off x="1803633" y="3502359"/>
            <a:ext cx="645952" cy="2795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B41D3F-B816-46AA-92DD-FDFBDF1EC7F5}"/>
              </a:ext>
            </a:extLst>
          </p:cNvPr>
          <p:cNvSpPr/>
          <p:nvPr/>
        </p:nvSpPr>
        <p:spPr>
          <a:xfrm>
            <a:off x="1803633" y="3859854"/>
            <a:ext cx="645952" cy="2795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DE1E0B-6EC3-4356-8F60-D631243C1032}"/>
              </a:ext>
            </a:extLst>
          </p:cNvPr>
          <p:cNvSpPr/>
          <p:nvPr/>
        </p:nvSpPr>
        <p:spPr>
          <a:xfrm>
            <a:off x="1816216" y="4275402"/>
            <a:ext cx="645952" cy="2795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3EC0F9-5EE8-4275-9960-AF4CBF823D7A}"/>
              </a:ext>
            </a:extLst>
          </p:cNvPr>
          <p:cNvSpPr/>
          <p:nvPr/>
        </p:nvSpPr>
        <p:spPr>
          <a:xfrm>
            <a:off x="2827089" y="4275402"/>
            <a:ext cx="645952" cy="2795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58DC5F-D968-40CB-B134-D65BB391BFE5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451295" y="3642138"/>
            <a:ext cx="35233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0811B80-C2F0-4110-B535-3D35CCD7FDEE}"/>
              </a:ext>
            </a:extLst>
          </p:cNvPr>
          <p:cNvCxnSpPr>
            <a:cxnSpLocks/>
          </p:cNvCxnSpPr>
          <p:nvPr/>
        </p:nvCxnSpPr>
        <p:spPr>
          <a:xfrm>
            <a:off x="1451295" y="4038559"/>
            <a:ext cx="35233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86485B-6E15-4839-ABD7-A3240BDBD8FA}"/>
              </a:ext>
            </a:extLst>
          </p:cNvPr>
          <p:cNvCxnSpPr>
            <a:cxnSpLocks/>
          </p:cNvCxnSpPr>
          <p:nvPr/>
        </p:nvCxnSpPr>
        <p:spPr>
          <a:xfrm>
            <a:off x="1463878" y="4415181"/>
            <a:ext cx="35233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A39B78A-B0AE-429E-BCA8-D2094E7C095C}"/>
              </a:ext>
            </a:extLst>
          </p:cNvPr>
          <p:cNvCxnSpPr>
            <a:cxnSpLocks/>
          </p:cNvCxnSpPr>
          <p:nvPr/>
        </p:nvCxnSpPr>
        <p:spPr>
          <a:xfrm>
            <a:off x="2474751" y="4415181"/>
            <a:ext cx="35233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812F2B1B-88FE-416A-8FCC-F04DC125BDDF}"/>
              </a:ext>
            </a:extLst>
          </p:cNvPr>
          <p:cNvCxnSpPr>
            <a:cxnSpLocks/>
          </p:cNvCxnSpPr>
          <p:nvPr/>
        </p:nvCxnSpPr>
        <p:spPr>
          <a:xfrm>
            <a:off x="1526796" y="3520272"/>
            <a:ext cx="1426129" cy="126673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87FC600-A3B3-47EF-892E-A3A94282E69E}"/>
              </a:ext>
            </a:extLst>
          </p:cNvPr>
          <p:cNvCxnSpPr/>
          <p:nvPr/>
        </p:nvCxnSpPr>
        <p:spPr>
          <a:xfrm>
            <a:off x="3951215" y="4038559"/>
            <a:ext cx="4865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aphicFrame>
        <p:nvGraphicFramePr>
          <p:cNvPr id="31" name="Table 4">
            <a:extLst>
              <a:ext uri="{FF2B5EF4-FFF2-40B4-BE49-F238E27FC236}">
                <a16:creationId xmlns:a16="http://schemas.microsoft.com/office/drawing/2014/main" id="{75412A76-BA6E-4783-898E-96DFB1249C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0264379"/>
              </p:ext>
            </p:extLst>
          </p:nvPr>
        </p:nvGraphicFramePr>
        <p:xfrm>
          <a:off x="4809911" y="3829915"/>
          <a:ext cx="355181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7954">
                  <a:extLst>
                    <a:ext uri="{9D8B030D-6E8A-4147-A177-3AD203B41FA5}">
                      <a16:colId xmlns:a16="http://schemas.microsoft.com/office/drawing/2014/main" val="2068682388"/>
                    </a:ext>
                  </a:extLst>
                </a:gridCol>
                <a:gridCol w="887954">
                  <a:extLst>
                    <a:ext uri="{9D8B030D-6E8A-4147-A177-3AD203B41FA5}">
                      <a16:colId xmlns:a16="http://schemas.microsoft.com/office/drawing/2014/main" val="1860263598"/>
                    </a:ext>
                  </a:extLst>
                </a:gridCol>
                <a:gridCol w="887954">
                  <a:extLst>
                    <a:ext uri="{9D8B030D-6E8A-4147-A177-3AD203B41FA5}">
                      <a16:colId xmlns:a16="http://schemas.microsoft.com/office/drawing/2014/main" val="623237391"/>
                    </a:ext>
                  </a:extLst>
                </a:gridCol>
                <a:gridCol w="887954">
                  <a:extLst>
                    <a:ext uri="{9D8B030D-6E8A-4147-A177-3AD203B41FA5}">
                      <a16:colId xmlns:a16="http://schemas.microsoft.com/office/drawing/2014/main" val="38699699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2246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0806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F8A91-58B0-4530-A4E7-F9E6C6AD4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description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80C48-C91A-41E7-B84E-A6C1A58308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Calculate in parallel number(v, s) - the number of elements whose value is v, in subarray Bs, for 0 ≤ v ≤ r − 1, and 1 ≤ s ≤ n/r;</a:t>
                </a:r>
              </a:p>
              <a:p>
                <a:r>
                  <a:rPr lang="en-US" dirty="0"/>
                  <a:t>Calculate in parallel serial(</a:t>
                </a:r>
                <a:r>
                  <a:rPr lang="en-US" dirty="0" err="1"/>
                  <a:t>i</a:t>
                </a:r>
                <a:r>
                  <a:rPr lang="en-US" dirty="0"/>
                  <a:t>)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0,..,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the meaning of that value is the number of elements equal to A[</a:t>
                </a:r>
                <a:r>
                  <a:rPr lang="en-US" dirty="0" err="1"/>
                  <a:t>i</a:t>
                </a:r>
                <a:r>
                  <a:rPr lang="en-US" dirty="0"/>
                  <a:t>] in the subarray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⎾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/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⏋</m:t>
                            </m:r>
                          </m:e>
                        </m:d>
                      </m:sub>
                    </m:sSub>
                  </m:oMath>
                </a14:m>
                <a:r>
                  <a:rPr lang="en-US" dirty="0"/>
                  <a:t> previous than the element A[</a:t>
                </a:r>
                <a:r>
                  <a:rPr lang="en-US" dirty="0" err="1"/>
                  <a:t>i</a:t>
                </a:r>
                <a:r>
                  <a:rPr lang="en-US" dirty="0"/>
                  <a:t>].</a:t>
                </a:r>
              </a:p>
              <a:p>
                <a:endParaRPr lang="en-US" dirty="0"/>
              </a:p>
              <a:p>
                <a:r>
                  <a:rPr lang="en-US" dirty="0"/>
                  <a:t>Example: serial(5) with n = 12 and r = 4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Serial(5) = 1</a:t>
                </a:r>
              </a:p>
              <a:p>
                <a:endParaRPr lang="en-US" sz="2000" dirty="0"/>
              </a:p>
              <a:p>
                <a:r>
                  <a:rPr lang="en-US" sz="2000" dirty="0"/>
                  <a:t>Thanks to the sorting, the calc. of serial is faster (for each element we don’t need to traverse the entire subarray if we spot a smaller value at its left).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580C48-C91A-41E7-B84E-A6C1A58308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33" t="-2022" r="-6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751EB44-7477-4EA1-B942-AFC65033E3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3847142"/>
              </p:ext>
            </p:extLst>
          </p:nvPr>
        </p:nvGraphicFramePr>
        <p:xfrm>
          <a:off x="1524000" y="4079460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13325292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63834078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00250933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0370924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6436646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0874027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21665087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583166309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5828838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83353869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6922072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9436614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349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3781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80B13-2682-42C5-A05B-94C0E374F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description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51C441-E77B-4724-ADF1-BC993CFFE20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b="1" dirty="0"/>
                  <a:t>Second step</a:t>
                </a:r>
              </a:p>
              <a:p>
                <a:r>
                  <a:rPr lang="en-US" sz="2000" dirty="0"/>
                  <a:t>For each value (in parallel)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0,..,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compute the prefix sum of number(</a:t>
                </a:r>
                <a:r>
                  <a:rPr lang="en-US" sz="2000" dirty="0" err="1"/>
                  <a:t>v,i</a:t>
                </a:r>
                <a:r>
                  <a:rPr lang="en-US" sz="2000" dirty="0"/>
                  <a:t>) for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∈{0,..,</m:t>
                    </m:r>
                    <m:f>
                      <m:fPr>
                        <m:ctrlPr>
                          <a:rPr lang="pt-BR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2000" i="1">
                            <a:latin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𝑟</m:t>
                        </m:r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1}</m:t>
                    </m:r>
                  </m:oMath>
                </a14:m>
                <a:r>
                  <a:rPr lang="en-US" sz="2000" dirty="0"/>
                  <a:t> into </a:t>
                </a:r>
                <a:r>
                  <a:rPr lang="en-US" sz="2000" dirty="0" err="1"/>
                  <a:t>p_s</a:t>
                </a:r>
                <a:r>
                  <a:rPr lang="en-US" sz="2000" dirty="0"/>
                  <a:t>(</a:t>
                </a:r>
                <a:r>
                  <a:rPr lang="en-US" sz="2000" dirty="0" err="1"/>
                  <a:t>v,i</a:t>
                </a:r>
                <a:r>
                  <a:rPr lang="en-US" sz="2000" dirty="0"/>
                  <a:t>). </a:t>
                </a:r>
                <a:endParaRPr lang="en-US" sz="20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∀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0,..,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𝑐𝑎𝑟𝑑𝑖𝑛𝑎𝑙𝑖𝑡𝑦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pt-BR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f>
                            <m:f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𝑛𝑢𝑚𝑏𝑒𝑟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endParaRPr lang="en-US" sz="2000" dirty="0"/>
              </a:p>
              <a:p>
                <a:r>
                  <a:rPr lang="en-US" sz="2000" dirty="0"/>
                  <a:t>number(3,2) = 2;</a:t>
                </a:r>
              </a:p>
              <a:p>
                <a:r>
                  <a:rPr lang="en-US" sz="2000" dirty="0" err="1"/>
                  <a:t>p_s</a:t>
                </a:r>
                <a:r>
                  <a:rPr lang="en-US" sz="2000" dirty="0"/>
                  <a:t>(3,2) = cardinality(3) = 4; </a:t>
                </a:r>
                <a:endParaRPr lang="en-US" sz="2000" dirty="0">
                  <a:sym typeface="Wingdings" panose="05000000000000000000" pitchFamily="2" charset="2"/>
                </a:endParaRPr>
              </a:p>
              <a:p>
                <a:r>
                  <a:rPr lang="en-US" sz="2000" dirty="0">
                    <a:sym typeface="Wingdings" panose="05000000000000000000" pitchFamily="2" charset="2"/>
                  </a:rPr>
                  <a:t>Optimization: (last element of prefix sum is equal to the cardinality of the element).</a:t>
                </a:r>
                <a:endParaRPr lang="en-US" sz="20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51C441-E77B-4724-ADF1-BC993CFFE2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52" t="-809" r="-1026" b="-9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CC7B1F7-DC6D-430C-869D-63E3A49BE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6889321"/>
              </p:ext>
            </p:extLst>
          </p:nvPr>
        </p:nvGraphicFramePr>
        <p:xfrm>
          <a:off x="1468341" y="4007899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29618272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93301585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93085713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95814996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7924476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6055327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99069343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21047084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67424943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3262676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55943021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2279150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000080"/>
                          </a:highlight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000080"/>
                          </a:highlight>
                        </a:rPr>
                        <a:t>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9464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3179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28494-48C6-4B35-B330-CD7557344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6916C-599C-4205-ABF0-F80BF2AB0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Step 3</a:t>
            </a:r>
          </a:p>
          <a:p>
            <a:r>
              <a:rPr lang="en-US" dirty="0"/>
              <a:t>Compute the prefix sum of the sequence of cardinalities: cardinality(0),..,cardinality(r-1) into global(0),..,global(r-1).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					Cardinalities:</a:t>
            </a:r>
          </a:p>
          <a:p>
            <a:endParaRPr lang="en-US" dirty="0"/>
          </a:p>
          <a:p>
            <a:r>
              <a:rPr lang="en-US" dirty="0"/>
              <a:t>							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7F50CA7-7C6A-42FA-B10D-6211BC41F1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887628"/>
              </p:ext>
            </p:extLst>
          </p:nvPr>
        </p:nvGraphicFramePr>
        <p:xfrm>
          <a:off x="1524000" y="4313328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21044096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5846261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0482660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5926850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499662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BCD4C0A-6B74-4F05-9FBA-2EC703A52D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7767782"/>
              </p:ext>
            </p:extLst>
          </p:nvPr>
        </p:nvGraphicFramePr>
        <p:xfrm>
          <a:off x="1524000" y="5164454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21044096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5846261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0482660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5926850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4996629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2581A214-92B6-4078-BC3A-A0A386B07E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591163"/>
              </p:ext>
            </p:extLst>
          </p:nvPr>
        </p:nvGraphicFramePr>
        <p:xfrm>
          <a:off x="1524000" y="3429000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356311944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40785304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76154913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29769491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52778220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28462556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44248048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71425269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15059335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8122727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61051533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1798919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6C0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6C0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013788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4EF15C1-1F90-475C-B136-B45B6F4431BA}"/>
              </a:ext>
            </a:extLst>
          </p:cNvPr>
          <p:cNvCxnSpPr>
            <a:cxnSpLocks/>
          </p:cNvCxnSpPr>
          <p:nvPr/>
        </p:nvCxnSpPr>
        <p:spPr>
          <a:xfrm>
            <a:off x="2345635" y="4684168"/>
            <a:ext cx="1375575" cy="4802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DE81E01-19AB-47BD-A9A3-2B21D534DB62}"/>
              </a:ext>
            </a:extLst>
          </p:cNvPr>
          <p:cNvCxnSpPr>
            <a:cxnSpLocks/>
          </p:cNvCxnSpPr>
          <p:nvPr/>
        </p:nvCxnSpPr>
        <p:spPr>
          <a:xfrm>
            <a:off x="3802048" y="4607968"/>
            <a:ext cx="0" cy="5564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1ABDCB2-09E9-4137-94EF-3367B09E3CCE}"/>
              </a:ext>
            </a:extLst>
          </p:cNvPr>
          <p:cNvCxnSpPr>
            <a:cxnSpLocks/>
          </p:cNvCxnSpPr>
          <p:nvPr/>
        </p:nvCxnSpPr>
        <p:spPr>
          <a:xfrm>
            <a:off x="2319150" y="4646068"/>
            <a:ext cx="3022803" cy="551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932AA9-B76D-4F5A-90C1-26746DCC2D26}"/>
              </a:ext>
            </a:extLst>
          </p:cNvPr>
          <p:cNvCxnSpPr>
            <a:cxnSpLocks/>
          </p:cNvCxnSpPr>
          <p:nvPr/>
        </p:nvCxnSpPr>
        <p:spPr>
          <a:xfrm>
            <a:off x="3774910" y="4648729"/>
            <a:ext cx="1567043" cy="5353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6EF4A17-2E11-4948-8797-192DE29C4439}"/>
              </a:ext>
            </a:extLst>
          </p:cNvPr>
          <p:cNvCxnSpPr>
            <a:cxnSpLocks/>
          </p:cNvCxnSpPr>
          <p:nvPr/>
        </p:nvCxnSpPr>
        <p:spPr>
          <a:xfrm>
            <a:off x="5320749" y="4648729"/>
            <a:ext cx="0" cy="5564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8570D36-8ACB-4AEE-8284-7D86ECEEF2AC}"/>
              </a:ext>
            </a:extLst>
          </p:cNvPr>
          <p:cNvCxnSpPr>
            <a:cxnSpLocks/>
          </p:cNvCxnSpPr>
          <p:nvPr/>
        </p:nvCxnSpPr>
        <p:spPr>
          <a:xfrm>
            <a:off x="6864625" y="4627608"/>
            <a:ext cx="0" cy="5564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B44C06D-EB3B-4EBD-B908-6AE9DD920A8C}"/>
              </a:ext>
            </a:extLst>
          </p:cNvPr>
          <p:cNvCxnSpPr>
            <a:cxnSpLocks/>
          </p:cNvCxnSpPr>
          <p:nvPr/>
        </p:nvCxnSpPr>
        <p:spPr>
          <a:xfrm>
            <a:off x="3982951" y="4647568"/>
            <a:ext cx="2881674" cy="5168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26E76C4-3B03-4BDD-B1B6-819A75FE4216}"/>
              </a:ext>
            </a:extLst>
          </p:cNvPr>
          <p:cNvCxnSpPr>
            <a:cxnSpLocks/>
          </p:cNvCxnSpPr>
          <p:nvPr/>
        </p:nvCxnSpPr>
        <p:spPr>
          <a:xfrm>
            <a:off x="5350912" y="4648729"/>
            <a:ext cx="1567043" cy="5353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06310CC-3CA1-4A0C-836F-61D99FD8242D}"/>
              </a:ext>
            </a:extLst>
          </p:cNvPr>
          <p:cNvCxnSpPr>
            <a:cxnSpLocks/>
          </p:cNvCxnSpPr>
          <p:nvPr/>
        </p:nvCxnSpPr>
        <p:spPr>
          <a:xfrm>
            <a:off x="2353869" y="4673267"/>
            <a:ext cx="4501797" cy="4911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439BA76-CCB0-487E-A949-E43B27C6BF72}"/>
              </a:ext>
            </a:extLst>
          </p:cNvPr>
          <p:cNvCxnSpPr>
            <a:cxnSpLocks/>
          </p:cNvCxnSpPr>
          <p:nvPr/>
        </p:nvCxnSpPr>
        <p:spPr>
          <a:xfrm>
            <a:off x="2357102" y="4648729"/>
            <a:ext cx="0" cy="5564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107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3AF05-6F6E-46CB-9BC1-A5B6B7ADA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description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3B9C34-9B1E-44F1-9DAD-FE20A033E9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b="1" dirty="0"/>
                  <a:t>Step 4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∈{0,..,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−1}</m:t>
                    </m:r>
                  </m:oMath>
                </a14:m>
                <a:r>
                  <a:rPr lang="en-US" dirty="0"/>
                  <a:t> compute the following in parallel: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; </m:t>
                      </m:r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𝑐𝑒𝑖𝑙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−1;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If </a:t>
                </a:r>
                <a:r>
                  <a:rPr lang="en-US" i="1" dirty="0"/>
                  <a:t>s = -1 </a:t>
                </a:r>
                <a:r>
                  <a:rPr lang="en-US" dirty="0">
                    <a:sym typeface="Wingdings" panose="05000000000000000000" pitchFamily="2" charset="2"/>
                  </a:rPr>
                  <a:t> </a:t>
                </a:r>
                <a:r>
                  <a:rPr lang="en-US" i="1" dirty="0">
                    <a:sym typeface="Wingdings" panose="05000000000000000000" pitchFamily="2" charset="2"/>
                  </a:rPr>
                  <a:t>pf = 0</a:t>
                </a:r>
                <a:r>
                  <a:rPr lang="en-US" dirty="0">
                    <a:sym typeface="Wingdings" panose="05000000000000000000" pitchFamily="2" charset="2"/>
                  </a:rPr>
                  <a:t>, otherwise pf = </a:t>
                </a:r>
                <a:r>
                  <a:rPr lang="en-US" dirty="0" err="1">
                    <a:sym typeface="Wingdings" panose="05000000000000000000" pitchFamily="2" charset="2"/>
                  </a:rPr>
                  <a:t>p_s</a:t>
                </a:r>
                <a:r>
                  <a:rPr lang="en-US" dirty="0">
                    <a:sym typeface="Wingdings" panose="05000000000000000000" pitchFamily="2" charset="2"/>
                  </a:rPr>
                  <a:t>(</a:t>
                </a:r>
                <a:r>
                  <a:rPr lang="en-US" dirty="0" err="1">
                    <a:sym typeface="Wingdings" panose="05000000000000000000" pitchFamily="2" charset="2"/>
                  </a:rPr>
                  <a:t>v,s</a:t>
                </a:r>
                <a:r>
                  <a:rPr lang="en-US" dirty="0">
                    <a:sym typeface="Wingdings" panose="05000000000000000000" pitchFamily="2" charset="2"/>
                  </a:rPr>
                  <a:t>);</a:t>
                </a:r>
              </a:p>
              <a:p>
                <a:endParaRPr lang="en-US" dirty="0">
                  <a:sym typeface="Wingdings" panose="05000000000000000000" pitchFamily="2" charset="2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𝑟𝑎𝑛𝑘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  <m:t>𝑣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𝑠𝑒𝑟𝑖𝑎𝑙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  <m:t>𝑖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𝑝𝑓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sym typeface="Wingdings" panose="05000000000000000000" pitchFamily="2" charset="2"/>
                        </a:rPr>
                        <m:t>𝑔𝑙𝑜𝑏𝑎𝑙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sym typeface="Wingdings" panose="05000000000000000000" pitchFamily="2" charset="2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en-US" b="0" dirty="0">
                  <a:sym typeface="Wingdings" panose="05000000000000000000" pitchFamily="2" charset="2"/>
                </a:endParaRPr>
              </a:p>
              <a:p>
                <a:endParaRPr lang="en-US" dirty="0">
                  <a:sym typeface="Wingdings" panose="05000000000000000000" pitchFamily="2" charset="2"/>
                </a:endParaRPr>
              </a:p>
              <a:p>
                <a:r>
                  <a:rPr lang="en-US" dirty="0">
                    <a:sym typeface="Wingdings" panose="05000000000000000000" pitchFamily="2" charset="2"/>
                  </a:rPr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𝑣</m:t>
                    </m:r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=0 →</m:t>
                    </m:r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𝑔𝑙𝑜𝑏𝑎𝑙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𝑣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−1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=0</m:t>
                    </m:r>
                  </m:oMath>
                </a14:m>
                <a:endParaRPr lang="en-US" b="0" dirty="0">
                  <a:sym typeface="Wingdings" panose="05000000000000000000" pitchFamily="2" charset="2"/>
                </a:endParaRPr>
              </a:p>
              <a:p>
                <a:endParaRPr lang="en-US" dirty="0">
                  <a:sym typeface="Wingdings" panose="05000000000000000000" pitchFamily="2" charset="2"/>
                </a:endParaRPr>
              </a:p>
              <a:p>
                <a:r>
                  <a:rPr lang="en-US" dirty="0">
                    <a:sym typeface="Wingdings" panose="05000000000000000000" pitchFamily="2" charset="2"/>
                  </a:rPr>
                  <a:t>This will compute the final rank for every element of the array A. The sorting is stable.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3B9C34-9B1E-44F1-9DAD-FE20A033E9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33" t="-1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791824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0</TotalTime>
  <Words>2119</Words>
  <Application>Microsoft Office PowerPoint</Application>
  <PresentationFormat>On-screen Show (4:3)</PresentationFormat>
  <Paragraphs>664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Cambria Math</vt:lpstr>
      <vt:lpstr>Consolas</vt:lpstr>
      <vt:lpstr>Wingdings</vt:lpstr>
      <vt:lpstr>POLI</vt:lpstr>
      <vt:lpstr>Titolo presentazione sottotitolo</vt:lpstr>
      <vt:lpstr>Table of contents </vt:lpstr>
      <vt:lpstr>Algorithm description</vt:lpstr>
      <vt:lpstr>Algorithm description</vt:lpstr>
      <vt:lpstr>Algorithm description</vt:lpstr>
      <vt:lpstr>Algorithm description</vt:lpstr>
      <vt:lpstr>Algorithm description</vt:lpstr>
      <vt:lpstr>Algorithm description</vt:lpstr>
      <vt:lpstr>Algorithm description</vt:lpstr>
      <vt:lpstr>Algorithm description</vt:lpstr>
      <vt:lpstr>Note: how to prefix sum</vt:lpstr>
      <vt:lpstr>Note: how to prefix sum</vt:lpstr>
      <vt:lpstr>Complexity analysis </vt:lpstr>
      <vt:lpstr>Complexity analysis</vt:lpstr>
      <vt:lpstr>PRAM</vt:lpstr>
      <vt:lpstr>Used technologies</vt:lpstr>
      <vt:lpstr>Testing correctness </vt:lpstr>
      <vt:lpstr>Testing correctness </vt:lpstr>
      <vt:lpstr>Performance analysis </vt:lpstr>
      <vt:lpstr>Performance analysis</vt:lpstr>
      <vt:lpstr>Performance analysis –O0 optimization </vt:lpstr>
      <vt:lpstr>Performance analysis –O0 optimization</vt:lpstr>
      <vt:lpstr>Performance analysis –O1 optimization </vt:lpstr>
      <vt:lpstr>Performance analysis –O1 optimization</vt:lpstr>
      <vt:lpstr>Performance analysis –O2 optimization </vt:lpstr>
      <vt:lpstr>Performance analysis –O2 optimization</vt:lpstr>
      <vt:lpstr>Performance analysis –O3 optimization </vt:lpstr>
      <vt:lpstr>Performance analysis –O3 optimization</vt:lpstr>
      <vt:lpstr>Memory usage </vt:lpstr>
      <vt:lpstr>Memory usage </vt:lpstr>
      <vt:lpstr>Memory usage</vt:lpstr>
      <vt:lpstr>Memory usage</vt:lpstr>
      <vt:lpstr>Conclusions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Simone Tome'</cp:lastModifiedBy>
  <cp:revision>57</cp:revision>
  <dcterms:created xsi:type="dcterms:W3CDTF">2015-05-26T12:27:57Z</dcterms:created>
  <dcterms:modified xsi:type="dcterms:W3CDTF">2021-07-21T09:18:38Z</dcterms:modified>
</cp:coreProperties>
</file>